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6"/>
  </p:notesMasterIdLst>
  <p:sldIdLst>
    <p:sldId id="348" r:id="rId5"/>
    <p:sldId id="368" r:id="rId6"/>
    <p:sldId id="266" r:id="rId7"/>
    <p:sldId id="369" r:id="rId8"/>
    <p:sldId id="364" r:id="rId9"/>
    <p:sldId id="301" r:id="rId10"/>
    <p:sldId id="355" r:id="rId11"/>
    <p:sldId id="524" r:id="rId12"/>
    <p:sldId id="544" r:id="rId13"/>
    <p:sldId id="258" r:id="rId14"/>
    <p:sldId id="358" r:id="rId15"/>
    <p:sldId id="284" r:id="rId16"/>
    <p:sldId id="536" r:id="rId17"/>
    <p:sldId id="537" r:id="rId18"/>
    <p:sldId id="372" r:id="rId19"/>
    <p:sldId id="293" r:id="rId20"/>
    <p:sldId id="296" r:id="rId21"/>
    <p:sldId id="504" r:id="rId22"/>
    <p:sldId id="505" r:id="rId23"/>
    <p:sldId id="381" r:id="rId24"/>
    <p:sldId id="382" r:id="rId25"/>
    <p:sldId id="547" r:id="rId26"/>
    <p:sldId id="545" r:id="rId27"/>
    <p:sldId id="542" r:id="rId28"/>
    <p:sldId id="534" r:id="rId29"/>
    <p:sldId id="509" r:id="rId30"/>
    <p:sldId id="540" r:id="rId31"/>
    <p:sldId id="541" r:id="rId32"/>
    <p:sldId id="543" r:id="rId33"/>
    <p:sldId id="386" r:id="rId34"/>
    <p:sldId id="4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524"/>
            <p14:sldId id="544"/>
            <p14:sldId id="258"/>
            <p14:sldId id="358"/>
            <p14:sldId id="284"/>
            <p14:sldId id="536"/>
            <p14:sldId id="537"/>
            <p14:sldId id="372"/>
          </p14:sldIdLst>
        </p14:section>
        <p14:section name="Talk Tasks and CfUs" id="{4C9413DB-D0EA-4B28-BCAD-DF427EF851DC}">
          <p14:sldIdLst>
            <p14:sldId id="293"/>
            <p14:sldId id="296"/>
            <p14:sldId id="504"/>
            <p14:sldId id="505"/>
            <p14:sldId id="381"/>
            <p14:sldId id="382"/>
          </p14:sldIdLst>
        </p14:section>
        <p14:section name="IP/Activity section" id="{7BE6C088-FF53-8841-BAB4-205CA899FCE1}">
          <p14:sldIdLst>
            <p14:sldId id="547"/>
            <p14:sldId id="545"/>
            <p14:sldId id="542"/>
            <p14:sldId id="534"/>
            <p14:sldId id="509"/>
            <p14:sldId id="540"/>
            <p14:sldId id="541"/>
            <p14:sldId id="543"/>
            <p14:sldId id="386"/>
            <p14:sldId id="49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703A"/>
    <a:srgbClr val="FF9300"/>
    <a:srgbClr val="D5FC79"/>
    <a:srgbClr val="73FB79"/>
    <a:srgbClr val="009193"/>
    <a:srgbClr val="0432FF"/>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FD207B-3E1A-FB43-BB36-FF7ADBAB4355}" v="22" dt="2025-02-03T13:37:03.718"/>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68"/>
    <p:restoredTop sz="72740" autoAdjust="0"/>
  </p:normalViewPr>
  <p:slideViewPr>
    <p:cSldViewPr snapToGrid="0">
      <p:cViewPr varScale="1">
        <p:scale>
          <a:sx n="72" d="100"/>
          <a:sy n="72" d="100"/>
        </p:scale>
        <p:origin x="1560" y="4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NaNw9LHq9dc"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youtube.com/watch?v=u-QbqGB1Ooc"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Tx/>
              <a:buNone/>
            </a:pPr>
            <a:r>
              <a:rPr lang="en-US" b="1" dirty="0"/>
              <a:t>Suggested exposition:</a:t>
            </a:r>
          </a:p>
          <a:p>
            <a:pPr marL="0" marR="0" lvl="0" indent="0" algn="l" defTabSz="914400" rtl="0" eaLnBrk="1" fontAlgn="auto" latinLnBrk="0" hangingPunct="1">
              <a:lnSpc>
                <a:spcPct val="100000"/>
              </a:lnSpc>
              <a:spcBef>
                <a:spcPts val="0"/>
              </a:spcBef>
              <a:spcAft>
                <a:spcPts val="0"/>
              </a:spcAft>
              <a:buClr>
                <a:schemeClr val="dk1"/>
              </a:buClr>
              <a:buSzPts val="1200"/>
              <a:buFontTx/>
              <a:buNone/>
              <a:tabLst/>
              <a:defRPr/>
            </a:pPr>
            <a:r>
              <a:rPr lang="en-US" dirty="0"/>
              <a:t>The pH scale is an unusual scale. The scale that we usually use are linear scales, for example, the scale for Hooke’s Law in P1.1 where if the force is doubled the spring the extension would also double. However, in the case of pH if I decrease the pH by 1 the </a:t>
            </a:r>
            <a:r>
              <a:rPr lang="en-US" dirty="0" err="1"/>
              <a:t>acidiity</a:t>
            </a:r>
            <a:r>
              <a:rPr lang="en-US" dirty="0"/>
              <a:t> increases by a factor of 10. This is similar to the Richter scale used to measure earthquake. The </a:t>
            </a:r>
            <a:r>
              <a:rPr lang="en-US" sz="1200" b="0" i="0" u="none" strike="noStrike" cap="none" dirty="0">
                <a:solidFill>
                  <a:schemeClr val="dk1"/>
                </a:solidFill>
                <a:effectLst/>
                <a:latin typeface="Calibri"/>
                <a:ea typeface="Calibri"/>
                <a:cs typeface="Calibri"/>
                <a:sym typeface="Calibri"/>
              </a:rPr>
              <a:t>Richter scale is an exponential scale which </a:t>
            </a:r>
            <a:r>
              <a:rPr lang="en-US" sz="1200" b="1" i="0" u="none" strike="noStrike" cap="none" dirty="0">
                <a:solidFill>
                  <a:schemeClr val="dk1"/>
                </a:solidFill>
                <a:effectLst/>
                <a:latin typeface="Calibri"/>
                <a:ea typeface="Calibri"/>
                <a:cs typeface="Calibri"/>
                <a:sym typeface="Calibri"/>
              </a:rPr>
              <a:t>uses powers of 10 to compare the magnitude or size of earthquakes</a:t>
            </a:r>
            <a:r>
              <a:rPr lang="en-US" sz="1200" b="0" i="0" u="none" strike="noStrike" cap="none" dirty="0">
                <a:solidFill>
                  <a:schemeClr val="dk1"/>
                </a:solidFill>
                <a:effectLst/>
                <a:latin typeface="Calibri"/>
                <a:ea typeface="Calibri"/>
                <a:cs typeface="Calibri"/>
                <a:sym typeface="Calibri"/>
              </a:rPr>
              <a:t>. </a:t>
            </a:r>
            <a:r>
              <a:rPr lang="en-US" sz="1200" b="0" i="0" dirty="0">
                <a:latin typeface="Century Gothic" panose="020B0502020202020204" pitchFamily="34" charset="0"/>
              </a:rPr>
              <a:t>This scale of numbers is unusual because instead of an earthquake that measures 2 on the scale being double the magnitude of an earthquake measuring 1, an earthquake that measures 2 on the scale is 10 x as great as an earthquake that measures 1.</a:t>
            </a:r>
          </a:p>
          <a:p>
            <a:pPr marL="0" marR="0" lvl="0" indent="0" algn="l" defTabSz="914400" rtl="0" eaLnBrk="1" fontAlgn="auto" latinLnBrk="0" hangingPunct="1">
              <a:lnSpc>
                <a:spcPct val="100000"/>
              </a:lnSpc>
              <a:spcBef>
                <a:spcPts val="0"/>
              </a:spcBef>
              <a:spcAft>
                <a:spcPts val="0"/>
              </a:spcAft>
              <a:buClr>
                <a:schemeClr val="dk1"/>
              </a:buClr>
              <a:buSzPts val="1200"/>
              <a:buFontTx/>
              <a:buNone/>
              <a:tabLst/>
              <a:defRPr/>
            </a:pPr>
            <a:endParaRPr lang="en-US" sz="1200" b="0" i="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
                <a:schemeClr val="dk1"/>
              </a:buClr>
              <a:buSzPts val="1200"/>
              <a:buFontTx/>
              <a:buNone/>
              <a:tabLst/>
              <a:defRPr/>
            </a:pPr>
            <a:r>
              <a:rPr lang="en-US" b="1" dirty="0"/>
              <a:t>Note: </a:t>
            </a:r>
          </a:p>
          <a:p>
            <a:pPr marL="0" marR="0" lvl="0" indent="0" algn="l" defTabSz="914400" rtl="0" eaLnBrk="1" fontAlgn="auto" latinLnBrk="0" hangingPunct="1">
              <a:lnSpc>
                <a:spcPct val="100000"/>
              </a:lnSpc>
              <a:spcBef>
                <a:spcPts val="0"/>
              </a:spcBef>
              <a:spcAft>
                <a:spcPts val="0"/>
              </a:spcAft>
              <a:buClr>
                <a:schemeClr val="dk1"/>
              </a:buClr>
              <a:buSzPts val="1200"/>
              <a:buFontTx/>
              <a:buNone/>
              <a:tabLst/>
              <a:defRPr/>
            </a:pPr>
            <a:r>
              <a:rPr lang="en-US" sz="1200" dirty="0">
                <a:latin typeface="Century Gothic" panose="020B0502020202020204" pitchFamily="34" charset="0"/>
              </a:rPr>
              <a:t>The pH scale is not a linear scale. Each time you go up the pH scale, the scale goes up by 10x. </a:t>
            </a:r>
            <a:r>
              <a:rPr lang="en-US" b="0" baseline="0" dirty="0"/>
              <a:t>The linear nature of the pH scale should be taught by drawing the diagram on the board and explaining it through the understanding of the Richter Scale. Putting the linear nature of the pH scale in the context of the Richter Scale may allow for easier understanding (this is KS2 content). If not, then show this video: </a:t>
            </a:r>
            <a:r>
              <a:rPr lang="en-GB" dirty="0">
                <a:hlinkClick r:id="rId3"/>
              </a:rPr>
              <a:t>https://www.youtube.com/watch?v=NaNw9LHq9dc</a:t>
            </a:r>
            <a:r>
              <a:rPr lang="en-GB" dirty="0"/>
              <a:t> or </a:t>
            </a:r>
            <a:r>
              <a:rPr lang="en-GB" dirty="0">
                <a:hlinkClick r:id="rId4"/>
              </a:rPr>
              <a:t>https://www.youtube.com/watch?v=u-QbqGB1Ooc</a:t>
            </a:r>
            <a:r>
              <a:rPr lang="en-GB" dirty="0"/>
              <a:t> for lower attaining classes.</a:t>
            </a:r>
            <a:endParaRPr lang="en-GB" b="1" baseline="0" dirty="0"/>
          </a:p>
          <a:p>
            <a:pPr marL="0" marR="0" lvl="0" indent="0" algn="l" rtl="0">
              <a:lnSpc>
                <a:spcPct val="100000"/>
              </a:lnSpc>
              <a:spcBef>
                <a:spcPts val="0"/>
              </a:spcBef>
              <a:spcAft>
                <a:spcPts val="0"/>
              </a:spcAft>
              <a:buClr>
                <a:schemeClr val="dk1"/>
              </a:buClr>
              <a:buSzPts val="1200"/>
              <a:buFont typeface="Calibri"/>
              <a:buNone/>
            </a:pPr>
            <a:endParaRPr lang="en-US" dirty="0"/>
          </a:p>
          <a:p>
            <a:pPr marL="0" marR="0" lvl="0" indent="0" algn="l" rtl="0">
              <a:lnSpc>
                <a:spcPct val="100000"/>
              </a:lnSpc>
              <a:spcBef>
                <a:spcPts val="0"/>
              </a:spcBef>
              <a:spcAft>
                <a:spcPts val="0"/>
              </a:spcAft>
              <a:buClr>
                <a:schemeClr val="dk1"/>
              </a:buClr>
              <a:buSzPts val="1200"/>
              <a:buFont typeface="Calibri"/>
              <a:buNone/>
            </a:pPr>
            <a:r>
              <a:rPr lang="en-US" b="0" dirty="0"/>
              <a:t>Image source:</a:t>
            </a:r>
          </a:p>
          <a:p>
            <a:pPr marL="0" marR="0" lvl="0" indent="0" algn="l" rtl="0">
              <a:lnSpc>
                <a:spcPct val="100000"/>
              </a:lnSpc>
              <a:spcBef>
                <a:spcPts val="0"/>
              </a:spcBef>
              <a:spcAft>
                <a:spcPts val="0"/>
              </a:spcAft>
              <a:buClr>
                <a:schemeClr val="dk1"/>
              </a:buClr>
              <a:buSzPts val="1200"/>
              <a:buFont typeface="Calibri"/>
              <a:buNone/>
            </a:pPr>
            <a:r>
              <a:rPr lang="en-US" dirty="0"/>
              <a:t>Richter Scale: https://i.ytimg.com/vi/_q_2VdqiKbw/maxresdefault.jpg</a:t>
            </a:r>
          </a:p>
          <a:p>
            <a:pPr marL="0" marR="0" lvl="0" indent="0" algn="l" rtl="0">
              <a:lnSpc>
                <a:spcPct val="100000"/>
              </a:lnSpc>
              <a:spcBef>
                <a:spcPts val="0"/>
              </a:spcBef>
              <a:spcAft>
                <a:spcPts val="0"/>
              </a:spcAft>
              <a:buClr>
                <a:schemeClr val="dk1"/>
              </a:buClr>
              <a:buSzPts val="1200"/>
              <a:buFont typeface="Calibri"/>
              <a:buNone/>
            </a:pPr>
            <a:endParaRPr dirty="0"/>
          </a:p>
        </p:txBody>
      </p:sp>
      <p:sp>
        <p:nvSpPr>
          <p:cNvPr id="119" name="Google Shape;11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10</a:t>
            </a:fld>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exposition:</a:t>
            </a:r>
          </a:p>
          <a:p>
            <a:r>
              <a:rPr lang="en-US" b="0" dirty="0"/>
              <a:t>We saw on the previous slide that the pH scale also has an unusual scale. For example, it I were to compare solution of pH 10 and pH 11, I can say that pH 11 solution is 10x more alkaline compared to solution of pH 10.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1" dirty="0">
                <a:latin typeface="Century Gothic" panose="020B0502020202020204" pitchFamily="34" charset="0"/>
              </a:rPr>
              <a:t>How does the acidity of Solution A (pH 4) and B (pH 5) compare?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1" dirty="0">
                <a:solidFill>
                  <a:schemeClr val="accent1"/>
                </a:solidFill>
                <a:latin typeface="Century Gothic" panose="020B0502020202020204" pitchFamily="34" charset="0"/>
              </a:rPr>
              <a:t>Solution A is 10x more acidic than solution B.</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1" dirty="0">
                <a:solidFill>
                  <a:schemeClr val="accent1"/>
                </a:solidFill>
                <a:latin typeface="Century Gothic" panose="020B0502020202020204" pitchFamily="34" charset="0"/>
              </a:rPr>
              <a:t>So what does this mean in terms of our hydrogen ion concentration, seeing as pH is a measure of hydrogen ion concentration?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dirty="0">
                <a:solidFill>
                  <a:schemeClr val="accent1"/>
                </a:solidFill>
                <a:latin typeface="Century Gothic" panose="020B0502020202020204" pitchFamily="34" charset="0"/>
              </a:rPr>
              <a:t>If the pH decreases by 1 pH point, the concentration of hydrogen ions increases by a factor of 10.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dirty="0">
                <a:solidFill>
                  <a:schemeClr val="accent1"/>
                </a:solidFill>
                <a:latin typeface="Century Gothic" panose="020B0502020202020204" pitchFamily="34" charset="0"/>
              </a:rPr>
              <a:t>So let’s think about our 1 mol/dm3 and 0.1 mol/dm3 hydrochloric acid samples again. If I decrease the concentration from 1 mol/dm3 to 0.1 mol/dm3 I have decreased the concentration by a factor of 10. This is equivalent to 1 point on the pH scale. So if my 1 mol/dm3 solution had a pH of 3, my 0.1 mol/dm3 solution will have a pH of 4.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1" dirty="0">
                <a:solidFill>
                  <a:schemeClr val="accent1"/>
                </a:solidFill>
                <a:latin typeface="Century Gothic" panose="020B0502020202020204" pitchFamily="34" charset="0"/>
              </a:rPr>
              <a:t>What will happen to the pH if I make the concentration 0.01 mol/dm3?</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1" dirty="0">
                <a:solidFill>
                  <a:schemeClr val="accent1"/>
                </a:solidFill>
                <a:latin typeface="Century Gothic" panose="020B0502020202020204" pitchFamily="34" charset="0"/>
              </a:rPr>
              <a:t>The concentration of acid (and therefore of hydrogen ions that would be produced) has decreased by another factor of 10. This would increase the pH to pH 5.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2683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Guidance</a:t>
            </a:r>
            <a:r>
              <a:rPr lang="en-GB" dirty="0"/>
              <a:t>: MWB or 1,2,3 finger CFU</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40691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r>
              <a:rPr lang="en-GB" dirty="0"/>
              <a:t>So what is strength then? And why is it not the same as concentration?</a:t>
            </a:r>
          </a:p>
          <a:p>
            <a:r>
              <a:rPr lang="en-GB" dirty="0"/>
              <a:t>Acids can be described as either strong or weak. Concentration can change, but whether an acid is strong or weak cannot change. </a:t>
            </a:r>
          </a:p>
          <a:p>
            <a:r>
              <a:rPr lang="en-GB" dirty="0"/>
              <a:t>A strong acid is one which fully dissociates or ionises in solution. This means that it breaks up completely into its ions. Remember that all acids produce hydrogen ions in solution, so a strong acid is one in which all the acid molecules separate into their ions. </a:t>
            </a:r>
          </a:p>
          <a:p>
            <a:r>
              <a:rPr lang="en-GB" dirty="0"/>
              <a:t>Hydrochloric acid, sulfuric acid and nitric acid are all strong acids. </a:t>
            </a:r>
          </a:p>
          <a:p>
            <a:r>
              <a:rPr lang="en-GB" dirty="0"/>
              <a:t>We can represent what happens to them in solutions like this: </a:t>
            </a:r>
            <a:r>
              <a:rPr lang="en-GB" b="1" dirty="0"/>
              <a:t>dissociation equation. </a:t>
            </a:r>
          </a:p>
          <a:p>
            <a:r>
              <a:rPr lang="en-GB" b="0" dirty="0"/>
              <a:t>Strong acids therefore produce lots of hydrogen ions in solution, so a stronger acid will have a lower pH than a weaker acid of the same concentration.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237526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r>
              <a:rPr lang="en-GB" dirty="0"/>
              <a:t>A weak acid is one which does not fully dissociate in solution. We can say they partially dissociate in solution. This means that some molecules of acid break up into the ions, but some molecules stay as acid molecules without breaking up. </a:t>
            </a:r>
          </a:p>
          <a:p>
            <a:r>
              <a:rPr lang="en-GB" dirty="0"/>
              <a:t>Ethanoic acid, citric acid and carbonic </a:t>
            </a:r>
            <a:r>
              <a:rPr lang="en-GB"/>
              <a:t>acid are examples </a:t>
            </a:r>
            <a:r>
              <a:rPr lang="en-GB" dirty="0"/>
              <a:t>of weak acids. We can represent what happens to weak acids in solution: </a:t>
            </a:r>
            <a:r>
              <a:rPr lang="en-GB" b="1" dirty="0"/>
              <a:t>dissociation equation. </a:t>
            </a:r>
          </a:p>
          <a:p>
            <a:r>
              <a:rPr lang="en-GB" b="0" dirty="0"/>
              <a:t>This symbol is the symbol for a reversible reaction (which we will meet again in C5.1). This symbol is used to show that the reaction does not go to completion: not all the acid molecules break up or dissociate into ions. </a:t>
            </a:r>
          </a:p>
          <a:p>
            <a:r>
              <a:rPr lang="en-GB" b="0" dirty="0"/>
              <a:t>You may also see and hear the word ionise used instead of dissociate. They mean the same thing: if something ionises, it forms ions. </a:t>
            </a:r>
          </a:p>
          <a:p>
            <a:r>
              <a:rPr lang="en-GB" b="0" dirty="0"/>
              <a:t>This means that weak acids will have higher </a:t>
            </a:r>
            <a:r>
              <a:rPr lang="en-GB" b="0" dirty="0" err="1"/>
              <a:t>pHs</a:t>
            </a:r>
            <a:r>
              <a:rPr lang="en-GB" b="0" dirty="0"/>
              <a:t> (less acidic) than strong acids, if they have the same concentration, because they will produce a lower concentration of hydrogen ions in solution.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1519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Image source: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https://</a:t>
            </a:r>
            <a:r>
              <a:rPr lang="en-GB" sz="2200" b="0" dirty="0" err="1"/>
              <a:t>commons.wikimedia.org</a:t>
            </a:r>
            <a:r>
              <a:rPr lang="en-GB" sz="2200" b="0" dirty="0"/>
              <a:t>/wiki/File:Hydrochloric_acid_30-33%25_by_Danny_S._-_001.jpg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is a common misconception where students confuse high/low </a:t>
            </a:r>
            <a:r>
              <a:rPr lang="en-GB" b="1" dirty="0" err="1"/>
              <a:t>pH.</a:t>
            </a:r>
            <a:r>
              <a:rPr lang="en-GB" b="1" dirty="0"/>
              <a:t> </a:t>
            </a:r>
          </a:p>
          <a:p>
            <a:r>
              <a:rPr lang="en-GB" b="0" dirty="0"/>
              <a:t>If they have the same concentration, the hydrochloric acid is a strong acid so will have a lower pH than ethanoic acid.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88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Strength and concentration both affect the pH of an acid, but they do not mean the same thing. </a:t>
            </a:r>
          </a:p>
          <a:p>
            <a:r>
              <a:rPr lang="en-GB" b="0" dirty="0"/>
              <a:t>A strong acid is one which dissociates fully in solution. </a:t>
            </a:r>
          </a:p>
          <a:p>
            <a:r>
              <a:rPr lang="en-GB" b="0" dirty="0"/>
              <a:t>A concentrated acid is a solution that contains a relatively large quantity of acid particles per unit volume.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may wish to provide students with white boards to enable them to carry out calculations.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1F; 2T; 3F; 4F; 5T;</a:t>
            </a:r>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22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Name the type of salt produced by hydrochloric acid.</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Write a balanced symbol equation for the reaction between sulfuric acid and sodium hydroxide.</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Chlorides</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H</a:t>
            </a:r>
            <a:r>
              <a:rPr lang="en-GB" sz="1200" b="0" i="0" u="none" strike="noStrike" cap="none" baseline="-25000" dirty="0">
                <a:solidFill>
                  <a:srgbClr val="1F3864"/>
                </a:solidFill>
                <a:latin typeface="Century Gothic"/>
                <a:sym typeface="Century Gothic"/>
              </a:rPr>
              <a:t>2</a:t>
            </a:r>
            <a:r>
              <a:rPr lang="en-GB" sz="1200" b="0" i="0" u="none" strike="noStrike" cap="none" dirty="0">
                <a:solidFill>
                  <a:srgbClr val="1F3864"/>
                </a:solidFill>
                <a:latin typeface="Century Gothic"/>
                <a:sym typeface="Century Gothic"/>
              </a:rPr>
              <a:t>SO</a:t>
            </a:r>
            <a:r>
              <a:rPr lang="en-GB" sz="1200" b="0" i="0" u="none" strike="noStrike" cap="none" baseline="-25000" dirty="0">
                <a:solidFill>
                  <a:srgbClr val="1F3864"/>
                </a:solidFill>
                <a:latin typeface="Century Gothic"/>
                <a:sym typeface="Century Gothic"/>
              </a:rPr>
              <a:t>4</a:t>
            </a:r>
            <a:r>
              <a:rPr lang="en-GB" sz="1200" b="0" i="0" u="none" strike="noStrike" cap="none" dirty="0">
                <a:solidFill>
                  <a:srgbClr val="1F3864"/>
                </a:solidFill>
                <a:latin typeface="Century Gothic"/>
                <a:sym typeface="Century Gothic"/>
              </a:rPr>
              <a:t> + 2NaOH </a:t>
            </a:r>
            <a:r>
              <a:rPr lang="en-GB" sz="1200" b="0" i="0" u="none" strike="noStrike" cap="none" dirty="0">
                <a:solidFill>
                  <a:srgbClr val="1F3864"/>
                </a:solidFill>
                <a:latin typeface="Century Gothic"/>
                <a:sym typeface="Wingdings" pitchFamily="2" charset="2"/>
              </a:rPr>
              <a:t> Na</a:t>
            </a:r>
            <a:r>
              <a:rPr lang="en-GB" sz="1200" b="0" i="0" u="none" strike="noStrike" cap="none" baseline="-25000" dirty="0">
                <a:solidFill>
                  <a:srgbClr val="1F3864"/>
                </a:solidFill>
                <a:latin typeface="Century Gothic"/>
                <a:sym typeface="Wingdings" pitchFamily="2" charset="2"/>
              </a:rPr>
              <a:t>2</a:t>
            </a:r>
            <a:r>
              <a:rPr lang="en-GB" sz="1200" b="0" i="0" u="none" strike="noStrike" cap="none" dirty="0">
                <a:solidFill>
                  <a:srgbClr val="1F3864"/>
                </a:solidFill>
                <a:latin typeface="Century Gothic"/>
                <a:sym typeface="Wingdings" pitchFamily="2" charset="2"/>
              </a:rPr>
              <a:t>SO</a:t>
            </a:r>
            <a:r>
              <a:rPr lang="en-GB" sz="1200" b="0" i="0" u="none" strike="noStrike" cap="none" baseline="-25000" dirty="0">
                <a:solidFill>
                  <a:srgbClr val="1F3864"/>
                </a:solidFill>
                <a:latin typeface="Century Gothic"/>
                <a:sym typeface="Wingdings" pitchFamily="2" charset="2"/>
              </a:rPr>
              <a:t>4</a:t>
            </a:r>
            <a:r>
              <a:rPr lang="en-GB" sz="1200" b="0" i="0" u="none" strike="noStrike" cap="none" dirty="0">
                <a:solidFill>
                  <a:srgbClr val="1F3864"/>
                </a:solidFill>
                <a:latin typeface="Century Gothic"/>
                <a:sym typeface="Wingdings" pitchFamily="2" charset="2"/>
              </a:rPr>
              <a:t> + 2H</a:t>
            </a:r>
            <a:r>
              <a:rPr lang="en-GB" sz="1200" b="0" i="0" u="none" strike="noStrike" cap="none" baseline="-25000" dirty="0">
                <a:solidFill>
                  <a:srgbClr val="1F3864"/>
                </a:solidFill>
                <a:latin typeface="Century Gothic"/>
                <a:sym typeface="Wingdings" pitchFamily="2" charset="2"/>
              </a:rPr>
              <a:t>2</a:t>
            </a:r>
            <a:r>
              <a:rPr lang="en-GB" sz="1200" b="0" i="0" u="none" strike="noStrike" cap="none" dirty="0">
                <a:solidFill>
                  <a:srgbClr val="1F3864"/>
                </a:solidFill>
                <a:latin typeface="Century Gothic"/>
                <a:sym typeface="Wingdings" pitchFamily="2" charset="2"/>
              </a:rPr>
              <a:t>O</a:t>
            </a:r>
            <a:endParaRPr lang="en-GB" baseline="30000"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90850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4057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7434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they have confused strength and concentration. </a:t>
            </a:r>
            <a:r>
              <a:rPr lang="en-GB" i="1" baseline="0" dirty="0"/>
              <a:t>To fix it, get students to define each. </a:t>
            </a:r>
            <a:r>
              <a:rPr lang="en-GB" i="0" baseline="0" dirty="0"/>
              <a:t>If students answer B, they have recognised that there is a relationship between strength and H+ ions, but this is not specific enough as it could also refer to concentration. </a:t>
            </a:r>
            <a:r>
              <a:rPr lang="en-GB" i="1" baseline="0" dirty="0"/>
              <a:t>To fix it, get students to define strong and weak acids and explain the two factors that affect the pH of an acid.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or B, they have not recognised the strong and weak acids. </a:t>
            </a:r>
            <a:r>
              <a:rPr lang="en-GB" i="1" baseline="0" dirty="0"/>
              <a:t>To fix it, review the definitions and examples of each.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A, they have confused the lowest pH with the highest pH, assuming that lowest is ‘the least/lowest acidity’ rather than lowest </a:t>
            </a:r>
            <a:r>
              <a:rPr lang="en-GB" i="0" baseline="0" dirty="0" err="1"/>
              <a:t>pH.</a:t>
            </a:r>
            <a:r>
              <a:rPr lang="en-GB" i="0" baseline="0" dirty="0"/>
              <a:t> If students answer B, they have not recognised the relationship between concentration and </a:t>
            </a:r>
            <a:r>
              <a:rPr lang="en-GB" i="0" baseline="0" dirty="0" err="1"/>
              <a:t>pH.</a:t>
            </a:r>
            <a:r>
              <a:rPr lang="en-GB" i="0" baseline="0" dirty="0"/>
              <a:t> </a:t>
            </a:r>
            <a:r>
              <a:rPr lang="en-GB" i="1" baseline="0" dirty="0"/>
              <a:t>To fix it, get students to explain the two factors that affect the pH of an acid. </a:t>
            </a:r>
            <a:endParaRPr lang="en-GB" i="0" baseline="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copper chloride</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calcium nitrate</a:t>
            </a:r>
            <a:endParaRPr lang="en-GB" sz="1200" b="0" i="0" u="none" strike="noStrike" cap="none" baseline="30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lithium sulfate</a:t>
            </a:r>
            <a:endParaRPr lang="en-GB" sz="1200" b="0" i="0" u="none" strike="noStrike" cap="none" baseline="30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students will build on their knowledge of acid reactions and neutralisation, as well as their understanding of the meaning of concentration to look at the difference between strong and weak and concentrated and dilute and understand how each affect the pH of an acid.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What does it mean for an acid to be highly acidic? What would the pH of a highly acidic acid be?</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C4.3.14 Lesson Objectives:</a:t>
            </a:r>
          </a:p>
          <a:p>
            <a:r>
              <a:rPr lang="en-US" sz="1800" dirty="0">
                <a:latin typeface="Century Gothic" panose="020B0502020202020204" pitchFamily="34" charset="0"/>
              </a:rPr>
              <a:t>Critical: Explain the difference between a strong acid and weak acid</a:t>
            </a:r>
          </a:p>
          <a:p>
            <a:r>
              <a:rPr lang="en-US" sz="1800" dirty="0">
                <a:latin typeface="Century Gothic" panose="020B0502020202020204" pitchFamily="34" charset="0"/>
              </a:rPr>
              <a:t>Core: Explain the factors that affect pH of an acid</a:t>
            </a:r>
          </a:p>
          <a:p>
            <a:r>
              <a:rPr lang="en-US" sz="1800" dirty="0">
                <a:latin typeface="Century Gothic" panose="020B0502020202020204" pitchFamily="34" charset="0"/>
              </a:rPr>
              <a:t>Critical: Explain the difference between strength and concentration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or C, they are not clear on the function of a titration.</a:t>
            </a:r>
            <a:r>
              <a:rPr lang="en-GB" i="0" baseline="0" dirty="0"/>
              <a:t> </a:t>
            </a:r>
            <a:r>
              <a:rPr lang="en-GB" i="1" baseline="0" dirty="0"/>
              <a:t>To fix it, explain the purpose and give students some examples of where titrations may be useful in real life, such as determining concentration of acids in foods or concentration of pollutants in water samples.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or C, they have not recognised function of the indicator. </a:t>
            </a:r>
            <a:r>
              <a:rPr lang="en-GB" i="1" baseline="0" dirty="0"/>
              <a:t>To fix it, review the function of the indicator and explain why phenolphthalein would be used rather than Universal indicator.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A, they have taken the number of moles of the hydrochloric acid and missed the final two steps. If students answer B, they have used the 1:1 mole ratio but have multiplied number of moles by volumes. </a:t>
            </a:r>
            <a:r>
              <a:rPr lang="en-GB" i="1" baseline="0" dirty="0"/>
              <a:t>To fix it, model how to lay out and solve this question and give students further practice.</a:t>
            </a:r>
            <a:endParaRPr lang="en-GB" i="0" baseline="0"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We’ve been looking at pH since acids and alkalis and we know that acids have a pH of less than 7 (1-6), neutral substances have a pH of 7 and alkalis have a pH of greater than 7 (8-14). We also know that we can measure pH using universal indicator or a pH probe and we can tell whether something is acidic or alkaline using litmus paper. But what actually is pH? What does it measure?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The term ‘pH’ actually denotes ‘potential of hydrogen’ and it is a measure of the concentration of hydrogen ions per unit volume (moles of hydrogen ions per dm</a:t>
            </a:r>
            <a:r>
              <a:rPr kumimoji="0" lang="en-GB" sz="1200" b="0" i="0" u="none" strike="noStrike" kern="1200" cap="none" spc="0" normalizeH="0" baseline="30000" noProof="0" dirty="0">
                <a:ln>
                  <a:noFill/>
                </a:ln>
                <a:effectLst/>
                <a:uLnTx/>
                <a:uFillTx/>
                <a:latin typeface="Century Gothic" panose="020B0502020202020204" pitchFamily="34" charset="0"/>
              </a:rPr>
              <a:t>3</a:t>
            </a:r>
            <a:r>
              <a:rPr kumimoji="0" lang="en-GB" sz="1200" b="0" i="0" u="none" strike="noStrike" kern="1200" cap="none" spc="0" normalizeH="0" baseline="0" noProof="0" dirty="0">
                <a:ln>
                  <a:noFill/>
                </a:ln>
                <a:effectLst/>
                <a:uLnTx/>
                <a:uFillTx/>
                <a:latin typeface="Century Gothic" panose="020B0502020202020204" pitchFamily="34" charset="0"/>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So where do these hydrogen ions come from?</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All acids produce hydrogen (H+) ions when in aqueous solutions. Aqueous just means a solution where the solvent is water (from aqua!).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There are two factors that affect the pH of an acid:</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kumimoji="0" lang="en-GB" sz="1200" b="0" i="0" u="none" strike="noStrike" kern="1200" cap="none" spc="0" normalizeH="0" baseline="0" noProof="0" dirty="0">
                <a:ln>
                  <a:noFill/>
                </a:ln>
                <a:effectLst/>
                <a:uLnTx/>
                <a:uFillTx/>
                <a:latin typeface="Century Gothic" panose="020B0502020202020204" pitchFamily="34" charset="0"/>
              </a:rPr>
              <a:t>the concentration of the acid</a:t>
            </a:r>
          </a:p>
          <a:p>
            <a:pPr marL="457200" marR="0" lvl="0" indent="-228600" algn="l" defTabSz="914400" rtl="0" eaLnBrk="1" fontAlgn="auto" latinLnBrk="0" hangingPunct="1">
              <a:lnSpc>
                <a:spcPct val="100000"/>
              </a:lnSpc>
              <a:spcBef>
                <a:spcPts val="0"/>
              </a:spcBef>
              <a:spcAft>
                <a:spcPts val="0"/>
              </a:spcAft>
              <a:buClr>
                <a:srgbClr val="000000"/>
              </a:buClr>
              <a:buSzPts val="1400"/>
              <a:buFontTx/>
              <a:buChar char="-"/>
              <a:tabLst/>
              <a:defRPr/>
            </a:pPr>
            <a:r>
              <a:rPr kumimoji="0" lang="en-GB" sz="1200" b="0" i="0" u="none" strike="noStrike" kern="1200" cap="none" spc="0" normalizeH="0" baseline="0" noProof="0" dirty="0">
                <a:ln>
                  <a:noFill/>
                </a:ln>
                <a:effectLst/>
                <a:uLnTx/>
                <a:uFillTx/>
                <a:latin typeface="Century Gothic" panose="020B0502020202020204" pitchFamily="34" charset="0"/>
              </a:rPr>
              <a:t>the strength of the acid</a:t>
            </a: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Lots of people assume these mean the same thing, which is usually because in normal life we use the terms interchangeably, like if you were making a glass of </a:t>
            </a:r>
            <a:r>
              <a:rPr kumimoji="0" lang="en-GB" sz="1200" b="0" i="0" u="none" strike="noStrike" kern="1200" cap="none" spc="0" normalizeH="0" baseline="0" noProof="0" dirty="0" err="1">
                <a:ln>
                  <a:noFill/>
                </a:ln>
                <a:effectLst/>
                <a:uLnTx/>
                <a:uFillTx/>
                <a:latin typeface="Century Gothic" panose="020B0502020202020204" pitchFamily="34" charset="0"/>
              </a:rPr>
              <a:t>ribena</a:t>
            </a:r>
            <a:r>
              <a:rPr kumimoji="0" lang="en-GB" sz="1200" b="0" i="0" u="none" strike="noStrike" kern="1200" cap="none" spc="0" normalizeH="0" baseline="0" noProof="0" dirty="0">
                <a:ln>
                  <a:noFill/>
                </a:ln>
                <a:effectLst/>
                <a:uLnTx/>
                <a:uFillTx/>
                <a:latin typeface="Century Gothic" panose="020B0502020202020204" pitchFamily="34" charset="0"/>
              </a:rPr>
              <a:t>. You would say ‘make mine strong’ when actually what you mean is ‘make mine concentrated’. Concentration is a measure of the number of molecules (in this case acid molecules) per unit volume. If we have a high concentration of acid molecules, there will be lots of molecules able to produce hydrogen ions in solution, so the concentration of hydrogen ions will be high and therefore the pH will be low. Remember the lower the pH, the greater the hydrogen ion concentration. </a:t>
            </a:r>
          </a:p>
          <a:p>
            <a:pPr marL="228600" marR="0" lvl="0" indent="0" algn="l" defTabSz="914400" rtl="0" eaLnBrk="1" fontAlgn="auto" latinLnBrk="0" hangingPunct="1">
              <a:lnSpc>
                <a:spcPct val="100000"/>
              </a:lnSpc>
              <a:spcBef>
                <a:spcPts val="0"/>
              </a:spcBef>
              <a:spcAft>
                <a:spcPts val="0"/>
              </a:spcAft>
              <a:buClr>
                <a:srgbClr val="000000"/>
              </a:buClr>
              <a:buSzPts val="1400"/>
              <a:buFontTx/>
              <a:buNone/>
              <a:tabLst/>
              <a:defRPr/>
            </a:pPr>
            <a:r>
              <a:rPr kumimoji="0" lang="en-GB" sz="1200" b="0" i="0" u="none" strike="noStrike" kern="1200" cap="none" spc="0" normalizeH="0" baseline="0" noProof="0" dirty="0">
                <a:ln>
                  <a:noFill/>
                </a:ln>
                <a:effectLst/>
                <a:uLnTx/>
                <a:uFillTx/>
                <a:latin typeface="Century Gothic" panose="020B0502020202020204" pitchFamily="34" charset="0"/>
              </a:rPr>
              <a:t>But this relationship is not a linear one…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4340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kumimoji="0" lang="en-GB" sz="1200" b="1" i="0" u="none" strike="noStrike" kern="1200" cap="none" spc="0" normalizeH="0" baseline="0" noProof="0" dirty="0">
                <a:ln>
                  <a:noFill/>
                </a:ln>
                <a:effectLst/>
                <a:uLnTx/>
                <a:uFillTx/>
                <a:latin typeface="Century Gothic" panose="020B0502020202020204" pitchFamily="34" charset="0"/>
              </a:rPr>
              <a:t>Suggested exposition:</a:t>
            </a:r>
          </a:p>
          <a:p>
            <a:r>
              <a:rPr lang="en-GB" dirty="0"/>
              <a:t>Remember these diagrams? The yellow circles represent the particles of solute. In this case, they are the acid particles dissolved in solution. The greater the concentration of acid molecules, the more hydrogen ions will be able to be produced, as all acids produce hydrogen ions in solution. This means that there will be a greater concentration of H+ ions in a more concentrated acid, so a more concentrated acid will have a lower </a:t>
            </a:r>
            <a:r>
              <a:rPr lang="en-GB" dirty="0" err="1"/>
              <a:t>pH.</a:t>
            </a:r>
            <a:r>
              <a:rPr lang="en-GB" dirty="0"/>
              <a:t> </a:t>
            </a:r>
          </a:p>
          <a:p>
            <a:r>
              <a:rPr lang="en-GB" dirty="0"/>
              <a:t>Consider 1 mol/dm</a:t>
            </a:r>
            <a:r>
              <a:rPr lang="en-GB" baseline="30000" dirty="0"/>
              <a:t>3</a:t>
            </a:r>
            <a:r>
              <a:rPr lang="en-GB" dirty="0"/>
              <a:t> of hydrochloric acid vs 0.1 mol/dm</a:t>
            </a:r>
            <a:r>
              <a:rPr lang="en-GB" baseline="30000" dirty="0"/>
              <a:t>3</a:t>
            </a:r>
            <a:r>
              <a:rPr lang="en-GB" dirty="0"/>
              <a:t> of hydrochloric acid. The 1 mol/dm</a:t>
            </a:r>
            <a:r>
              <a:rPr lang="en-GB" baseline="30000" dirty="0"/>
              <a:t>3</a:t>
            </a:r>
            <a:r>
              <a:rPr lang="en-GB" dirty="0"/>
              <a:t> solution has 10 times as many acid molecules in the given volume than the 0.1 mol/dm</a:t>
            </a:r>
            <a:r>
              <a:rPr lang="en-GB" baseline="30000" dirty="0"/>
              <a:t>3</a:t>
            </a:r>
            <a:r>
              <a:rPr lang="en-GB" dirty="0"/>
              <a:t>. </a:t>
            </a:r>
          </a:p>
          <a:p>
            <a:r>
              <a:rPr lang="en-GB" dirty="0"/>
              <a:t>We can change the concentration of an acid by adding or removing solute (acid) or solvent (water).  The word dilute can either mean the opposite of concentrated (as a noun) or to dilute (as a verb) meaning to add more solvent.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9278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alk Task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0756514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142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7416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774" r:id="rId6"/>
    <p:sldLayoutId id="2147483667" r:id="rId7"/>
    <p:sldLayoutId id="2147483777" r:id="rId8"/>
    <p:sldLayoutId id="2147483668" r:id="rId9"/>
    <p:sldLayoutId id="2147483669" r:id="rId10"/>
    <p:sldLayoutId id="2147483670" r:id="rId11"/>
    <p:sldLayoutId id="2147483677" r:id="rId12"/>
    <p:sldLayoutId id="2147483698" r:id="rId13"/>
    <p:sldLayoutId id="2147483778" r:id="rId14"/>
    <p:sldLayoutId id="2147483779"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3" name="Title 2">
            <a:extLst>
              <a:ext uri="{FF2B5EF4-FFF2-40B4-BE49-F238E27FC236}">
                <a16:creationId xmlns:a16="http://schemas.microsoft.com/office/drawing/2014/main" id="{7972D500-23AC-E24F-B74D-C189DFD18E0A}"/>
              </a:ext>
            </a:extLst>
          </p:cNvPr>
          <p:cNvSpPr>
            <a:spLocks noGrp="1"/>
          </p:cNvSpPr>
          <p:nvPr>
            <p:ph type="title"/>
          </p:nvPr>
        </p:nvSpPr>
        <p:spPr>
          <a:xfrm>
            <a:off x="370328" y="82228"/>
            <a:ext cx="10620000" cy="720000"/>
          </a:xfrm>
        </p:spPr>
        <p:txBody>
          <a:bodyPr>
            <a:normAutofit/>
          </a:bodyPr>
          <a:lstStyle/>
          <a:p>
            <a:r>
              <a:rPr lang="en-US" sz="2800" dirty="0">
                <a:latin typeface="Century Gothic" panose="020B0502020202020204" pitchFamily="34" charset="0"/>
              </a:rPr>
              <a:t>Unusual scales</a:t>
            </a:r>
            <a:endParaRPr lang="en-US" dirty="0"/>
          </a:p>
        </p:txBody>
      </p:sp>
      <p:sp>
        <p:nvSpPr>
          <p:cNvPr id="20" name="Text Placeholder 16">
            <a:extLst>
              <a:ext uri="{FF2B5EF4-FFF2-40B4-BE49-F238E27FC236}">
                <a16:creationId xmlns:a16="http://schemas.microsoft.com/office/drawing/2014/main" id="{65A0B56E-CA1A-504C-8166-94194464F4B0}"/>
              </a:ext>
            </a:extLst>
          </p:cNvPr>
          <p:cNvSpPr txBox="1">
            <a:spLocks/>
          </p:cNvSpPr>
          <p:nvPr/>
        </p:nvSpPr>
        <p:spPr>
          <a:xfrm>
            <a:off x="370329" y="1249907"/>
            <a:ext cx="5902841" cy="5230405"/>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ct val="20000"/>
              </a:spcBef>
              <a:buFont typeface="+mj-lt"/>
              <a:buNone/>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971550" indent="-514350" algn="l" defTabSz="914400" rtl="0" eaLnBrk="1" latinLnBrk="0" hangingPunct="1">
              <a:spcBef>
                <a:spcPct val="20000"/>
              </a:spcBef>
              <a:buFont typeface="Arial" panose="020B0604020202020204" pitchFamily="34"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485900" indent="-571500" algn="l" defTabSz="914400" rtl="0" eaLnBrk="1" latinLnBrk="0" hangingPunct="1">
              <a:spcBef>
                <a:spcPct val="20000"/>
              </a:spcBef>
              <a:buFont typeface="Courier New" panose="02070309020205020404" pitchFamily="49"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974850" indent="-539750" algn="l" defTabSz="914400" rtl="0" eaLnBrk="1" latinLnBrk="0" hangingPunct="1">
              <a:spcBef>
                <a:spcPct val="20000"/>
              </a:spcBef>
              <a:buFont typeface="Wingdings" panose="05000000000000000000" pitchFamily="2" charset="2"/>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514600" indent="-539750" algn="l" defTabSz="914400" rtl="0" eaLnBrk="1" latinLnBrk="0" hangingPunct="1">
              <a:spcBef>
                <a:spcPct val="20000"/>
              </a:spcBef>
              <a:buFont typeface="Courier New" panose="02070309020205020404" pitchFamily="49" charset="0"/>
              <a:buChar char="o"/>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14000"/>
              </a:lnSpc>
              <a:spcBef>
                <a:spcPct val="20000"/>
              </a:spcBef>
              <a:spcAft>
                <a:spcPts val="0"/>
              </a:spcAft>
              <a:buClrTx/>
              <a:buSzTx/>
              <a:tabLst/>
              <a:defRPr/>
            </a:pPr>
            <a:r>
              <a:rPr kumimoji="0" lang="en-US" sz="2400" b="0" i="0" u="none" strike="noStrike" kern="1200" cap="none" spc="0" normalizeH="0" baseline="0" noProof="0" dirty="0">
                <a:ln>
                  <a:noFill/>
                </a:ln>
                <a:effectLst/>
                <a:uLnTx/>
                <a:uFillTx/>
                <a:latin typeface="Century Gothic" panose="020B0502020202020204" pitchFamily="34" charset="0"/>
              </a:rPr>
              <a:t>Scientists describe the </a:t>
            </a:r>
            <a:r>
              <a:rPr kumimoji="0" lang="en-US" sz="2400" b="1" i="0" u="none" strike="noStrike" kern="1200" cap="none" spc="0" normalizeH="0" baseline="0" noProof="0" dirty="0">
                <a:ln>
                  <a:noFill/>
                </a:ln>
                <a:effectLst/>
                <a:uLnTx/>
                <a:uFillTx/>
                <a:latin typeface="Century Gothic" panose="020B0502020202020204" pitchFamily="34" charset="0"/>
              </a:rPr>
              <a:t>magnitude (strength) </a:t>
            </a:r>
            <a:r>
              <a:rPr kumimoji="0" lang="en-US" sz="2400" b="0" i="0" u="none" strike="noStrike" kern="1200" cap="none" spc="0" normalizeH="0" baseline="0" noProof="0" dirty="0">
                <a:ln>
                  <a:noFill/>
                </a:ln>
                <a:effectLst/>
                <a:uLnTx/>
                <a:uFillTx/>
                <a:latin typeface="Century Gothic" panose="020B0502020202020204" pitchFamily="34" charset="0"/>
              </a:rPr>
              <a:t>of an earthquake using the </a:t>
            </a:r>
            <a:r>
              <a:rPr kumimoji="0" lang="en-US" sz="2400" b="1" i="0" u="none" strike="noStrike" kern="1200" cap="none" spc="0" normalizeH="0" baseline="0" noProof="0" dirty="0">
                <a:ln>
                  <a:noFill/>
                </a:ln>
                <a:effectLst/>
                <a:uLnTx/>
                <a:uFillTx/>
                <a:latin typeface="Century Gothic" panose="020B0502020202020204" pitchFamily="34" charset="0"/>
              </a:rPr>
              <a:t>Richter Scale</a:t>
            </a:r>
            <a:r>
              <a:rPr kumimoji="0" lang="en-US" sz="2400" b="0" i="0" u="none" strike="noStrike" kern="1200" cap="none" spc="0" normalizeH="0" baseline="0" noProof="0" dirty="0">
                <a:ln>
                  <a:noFill/>
                </a:ln>
                <a:effectLst/>
                <a:uLnTx/>
                <a:uFillTx/>
                <a:latin typeface="Century Gothic" panose="020B0502020202020204" pitchFamily="34" charset="0"/>
              </a:rPr>
              <a:t>. </a:t>
            </a:r>
            <a:endParaRPr lang="en-US" sz="2400" dirty="0">
              <a:latin typeface="Century Gothic" panose="020B0502020202020204" pitchFamily="34" charset="0"/>
            </a:endParaRPr>
          </a:p>
          <a:p>
            <a:pPr marR="0" lvl="0" algn="l" defTabSz="914400" rtl="0" eaLnBrk="1" fontAlgn="auto" latinLnBrk="0" hangingPunct="1">
              <a:lnSpc>
                <a:spcPct val="114000"/>
              </a:lnSpc>
              <a:spcBef>
                <a:spcPct val="20000"/>
              </a:spcBef>
              <a:spcAft>
                <a:spcPts val="0"/>
              </a:spcAft>
              <a:buClrTx/>
              <a:buSzTx/>
              <a:tabLst/>
              <a:defRPr/>
            </a:pPr>
            <a:endParaRPr lang="en-US" sz="2400" dirty="0">
              <a:latin typeface="Century Gothic" panose="020B0502020202020204" pitchFamily="34" charset="0"/>
            </a:endParaRPr>
          </a:p>
          <a:p>
            <a:pPr marR="0" lvl="0" algn="l" defTabSz="914400" rtl="0" eaLnBrk="1" fontAlgn="auto" latinLnBrk="0" hangingPunct="1">
              <a:lnSpc>
                <a:spcPct val="114000"/>
              </a:lnSpc>
              <a:spcBef>
                <a:spcPct val="20000"/>
              </a:spcBef>
              <a:spcAft>
                <a:spcPts val="0"/>
              </a:spcAft>
              <a:buClrTx/>
              <a:buSzTx/>
              <a:tabLst/>
              <a:defRPr/>
            </a:pPr>
            <a:r>
              <a:rPr lang="en-US" sz="2400" dirty="0">
                <a:latin typeface="Century Gothic" panose="020B0502020202020204" pitchFamily="34" charset="0"/>
              </a:rPr>
              <a:t>This scale of numbers is unusual because an </a:t>
            </a:r>
            <a:r>
              <a:rPr lang="en-US" sz="2400" b="1" dirty="0">
                <a:latin typeface="Century Gothic" panose="020B0502020202020204" pitchFamily="34" charset="0"/>
              </a:rPr>
              <a:t>earthquake that measures 2 on the scale is not double the magnitude of an earthquake measuring 1</a:t>
            </a:r>
            <a:r>
              <a:rPr lang="en-US" sz="2400" dirty="0">
                <a:latin typeface="Century Gothic" panose="020B0502020202020204" pitchFamily="34" charset="0"/>
              </a:rPr>
              <a:t>.</a:t>
            </a:r>
          </a:p>
          <a:p>
            <a:pPr marR="0" lvl="0" algn="l" defTabSz="914400" rtl="0" eaLnBrk="1" fontAlgn="auto" latinLnBrk="0" hangingPunct="1">
              <a:lnSpc>
                <a:spcPct val="114000"/>
              </a:lnSpc>
              <a:spcBef>
                <a:spcPct val="20000"/>
              </a:spcBef>
              <a:spcAft>
                <a:spcPts val="0"/>
              </a:spcAft>
              <a:buClrTx/>
              <a:buSzTx/>
              <a:tabLst/>
              <a:defRPr/>
            </a:pPr>
            <a:endParaRPr lang="en-US" sz="2400" dirty="0">
              <a:latin typeface="Century Gothic" panose="020B0502020202020204" pitchFamily="34" charset="0"/>
            </a:endParaRPr>
          </a:p>
          <a:p>
            <a:pPr marR="0" lvl="0" algn="l" defTabSz="914400" rtl="0" eaLnBrk="1" fontAlgn="auto" latinLnBrk="0" hangingPunct="1">
              <a:lnSpc>
                <a:spcPct val="114000"/>
              </a:lnSpc>
              <a:spcBef>
                <a:spcPct val="20000"/>
              </a:spcBef>
              <a:spcAft>
                <a:spcPts val="0"/>
              </a:spcAft>
              <a:buClrTx/>
              <a:buSzTx/>
              <a:tabLst/>
              <a:defRPr/>
            </a:pPr>
            <a:r>
              <a:rPr lang="en-US" sz="2400" dirty="0">
                <a:latin typeface="Century Gothic" panose="020B0502020202020204" pitchFamily="34" charset="0"/>
              </a:rPr>
              <a:t> It is </a:t>
            </a:r>
            <a:r>
              <a:rPr lang="en-US" sz="2400" b="1" dirty="0">
                <a:latin typeface="Century Gothic" panose="020B0502020202020204" pitchFamily="34" charset="0"/>
              </a:rPr>
              <a:t>10 times </a:t>
            </a:r>
            <a:r>
              <a:rPr lang="en-US" sz="2400" dirty="0">
                <a:latin typeface="Century Gothic" panose="020B0502020202020204" pitchFamily="34" charset="0"/>
              </a:rPr>
              <a:t>the magnitude.</a:t>
            </a:r>
          </a:p>
        </p:txBody>
      </p:sp>
      <p:pic>
        <p:nvPicPr>
          <p:cNvPr id="21" name="Picture 20">
            <a:extLst>
              <a:ext uri="{FF2B5EF4-FFF2-40B4-BE49-F238E27FC236}">
                <a16:creationId xmlns:a16="http://schemas.microsoft.com/office/drawing/2014/main" id="{836A26FB-4EE3-C64F-BD49-C2C9A5F4A1EC}"/>
              </a:ext>
            </a:extLst>
          </p:cNvPr>
          <p:cNvPicPr>
            <a:picLocks noChangeAspect="1"/>
          </p:cNvPicPr>
          <p:nvPr/>
        </p:nvPicPr>
        <p:blipFill rotWithShape="1">
          <a:blip r:embed="rId3">
            <a:extLst>
              <a:ext uri="{28A0092B-C50C-407E-A947-70E740481C1C}">
                <a14:useLocalDpi xmlns:a14="http://schemas.microsoft.com/office/drawing/2010/main" val="0"/>
              </a:ext>
            </a:extLst>
          </a:blip>
          <a:srcRect b="26123"/>
          <a:stretch/>
        </p:blipFill>
        <p:spPr>
          <a:xfrm>
            <a:off x="6367069" y="271929"/>
            <a:ext cx="4761945" cy="1277445"/>
          </a:xfrm>
          <a:prstGeom prst="rect">
            <a:avLst/>
          </a:prstGeom>
        </p:spPr>
      </p:pic>
      <p:sp>
        <p:nvSpPr>
          <p:cNvPr id="28" name="TextBox 27">
            <a:extLst>
              <a:ext uri="{FF2B5EF4-FFF2-40B4-BE49-F238E27FC236}">
                <a16:creationId xmlns:a16="http://schemas.microsoft.com/office/drawing/2014/main" id="{7F354266-416E-6343-8789-8198C7253784}"/>
              </a:ext>
            </a:extLst>
          </p:cNvPr>
          <p:cNvSpPr txBox="1"/>
          <p:nvPr/>
        </p:nvSpPr>
        <p:spPr>
          <a:xfrm>
            <a:off x="6367069" y="1549374"/>
            <a:ext cx="4668046" cy="830997"/>
          </a:xfrm>
          <a:prstGeom prst="rect">
            <a:avLst/>
          </a:prstGeom>
          <a:noFill/>
        </p:spPr>
        <p:txBody>
          <a:bodyPr wrap="square" rtlCol="0">
            <a:spAutoFit/>
          </a:bodyPr>
          <a:lstStyle/>
          <a:p>
            <a:pPr algn="ctr"/>
            <a:r>
              <a:rPr lang="en-US" sz="2400" dirty="0">
                <a:latin typeface="Century Gothic" panose="020B0502020202020204" pitchFamily="34" charset="0"/>
              </a:rPr>
              <a:t>Increasing magnitude of earthquake</a:t>
            </a:r>
            <a:endParaRPr lang="en-GB" sz="2400" dirty="0">
              <a:latin typeface="Century Gothic" panose="020B0502020202020204" pitchFamily="34" charset="0"/>
            </a:endParaRPr>
          </a:p>
        </p:txBody>
      </p:sp>
      <p:pic>
        <p:nvPicPr>
          <p:cNvPr id="5" name="Picture 4" descr="A diagram of a graph&#10;&#10;AI-generated content may be incorrect.">
            <a:extLst>
              <a:ext uri="{FF2B5EF4-FFF2-40B4-BE49-F238E27FC236}">
                <a16:creationId xmlns:a16="http://schemas.microsoft.com/office/drawing/2014/main" id="{7F1ECD9E-8138-9AD0-F78A-E882B9BD117D}"/>
              </a:ext>
            </a:extLst>
          </p:cNvPr>
          <p:cNvPicPr>
            <a:picLocks noChangeAspect="1"/>
          </p:cNvPicPr>
          <p:nvPr/>
        </p:nvPicPr>
        <p:blipFill>
          <a:blip r:embed="rId4"/>
          <a:stretch>
            <a:fillRect/>
          </a:stretch>
        </p:blipFill>
        <p:spPr>
          <a:xfrm>
            <a:off x="7220324" y="2616947"/>
            <a:ext cx="4075206" cy="40752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logo&#10;&#10;Description automatically generated">
            <a:extLst>
              <a:ext uri="{FF2B5EF4-FFF2-40B4-BE49-F238E27FC236}">
                <a16:creationId xmlns:a16="http://schemas.microsoft.com/office/drawing/2014/main" id="{AD4FF46C-F725-464E-847F-3DB2540FAAA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45097" y="1907811"/>
            <a:ext cx="9109920" cy="2409464"/>
          </a:xfrm>
          <a:prstGeom prst="rect">
            <a:avLst/>
          </a:prstGeom>
        </p:spPr>
      </p:pic>
      <p:sp>
        <p:nvSpPr>
          <p:cNvPr id="4" name="Title 2">
            <a:extLst>
              <a:ext uri="{FF2B5EF4-FFF2-40B4-BE49-F238E27FC236}">
                <a16:creationId xmlns:a16="http://schemas.microsoft.com/office/drawing/2014/main" id="{544E925A-7326-4F2E-9BDC-1C724A58FC36}"/>
              </a:ext>
            </a:extLst>
          </p:cNvPr>
          <p:cNvSpPr txBox="1">
            <a:spLocks/>
          </p:cNvSpPr>
          <p:nvPr/>
        </p:nvSpPr>
        <p:spPr>
          <a:xfrm>
            <a:off x="370328" y="82228"/>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dirty="0">
                <a:latin typeface="Century Gothic" panose="020B0502020202020204" pitchFamily="34" charset="0"/>
              </a:rPr>
              <a:t>Unusual scales</a:t>
            </a:r>
            <a:endParaRPr lang="en-US" dirty="0"/>
          </a:p>
        </p:txBody>
      </p:sp>
      <p:sp>
        <p:nvSpPr>
          <p:cNvPr id="6" name="Text Placeholder 16">
            <a:extLst>
              <a:ext uri="{FF2B5EF4-FFF2-40B4-BE49-F238E27FC236}">
                <a16:creationId xmlns:a16="http://schemas.microsoft.com/office/drawing/2014/main" id="{01EC1886-CE06-4CCB-AFF2-71C8C59DF5C3}"/>
              </a:ext>
            </a:extLst>
          </p:cNvPr>
          <p:cNvSpPr txBox="1">
            <a:spLocks/>
          </p:cNvSpPr>
          <p:nvPr/>
        </p:nvSpPr>
        <p:spPr>
          <a:xfrm>
            <a:off x="370328" y="1249908"/>
            <a:ext cx="10084689" cy="2409464"/>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ct val="20000"/>
              </a:spcBef>
              <a:buFont typeface="+mj-lt"/>
              <a:buNone/>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971550" indent="-514350" algn="l" defTabSz="914400" rtl="0" eaLnBrk="1" latinLnBrk="0" hangingPunct="1">
              <a:spcBef>
                <a:spcPct val="20000"/>
              </a:spcBef>
              <a:buFont typeface="Arial" panose="020B0604020202020204" pitchFamily="34"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485900" indent="-571500" algn="l" defTabSz="914400" rtl="0" eaLnBrk="1" latinLnBrk="0" hangingPunct="1">
              <a:spcBef>
                <a:spcPct val="20000"/>
              </a:spcBef>
              <a:buFont typeface="Courier New" panose="02070309020205020404" pitchFamily="49"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974850" indent="-539750" algn="l" defTabSz="914400" rtl="0" eaLnBrk="1" latinLnBrk="0" hangingPunct="1">
              <a:spcBef>
                <a:spcPct val="20000"/>
              </a:spcBef>
              <a:buFont typeface="Wingdings" panose="05000000000000000000" pitchFamily="2" charset="2"/>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514600" indent="-539750" algn="l" defTabSz="914400" rtl="0" eaLnBrk="1" latinLnBrk="0" hangingPunct="1">
              <a:spcBef>
                <a:spcPct val="20000"/>
              </a:spcBef>
              <a:buFont typeface="Courier New" panose="02070309020205020404" pitchFamily="49" charset="0"/>
              <a:buChar char="o"/>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14000"/>
              </a:lnSpc>
              <a:spcBef>
                <a:spcPct val="20000"/>
              </a:spcBef>
              <a:spcAft>
                <a:spcPts val="0"/>
              </a:spcAft>
              <a:buClrTx/>
              <a:buSzTx/>
              <a:tabLst/>
              <a:defRPr/>
            </a:pPr>
            <a:r>
              <a:rPr kumimoji="0" lang="en-US" sz="2400" b="0" i="0" u="none" strike="noStrike" kern="1200" cap="none" spc="0" normalizeH="0" baseline="0" noProof="0" dirty="0">
                <a:ln>
                  <a:noFill/>
                </a:ln>
                <a:effectLst/>
                <a:uLnTx/>
                <a:uFillTx/>
                <a:latin typeface="Century Gothic" panose="020B0502020202020204" pitchFamily="34" charset="0"/>
              </a:rPr>
              <a:t>Magnitude of pH is also described in the same way:</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47051E9-7609-4EA7-822B-86768C5CD101}"/>
              </a:ext>
            </a:extLst>
          </p:cNvPr>
          <p:cNvSpPr txBox="1"/>
          <p:nvPr/>
        </p:nvSpPr>
        <p:spPr>
          <a:xfrm>
            <a:off x="370328" y="4317275"/>
            <a:ext cx="10084689" cy="830997"/>
          </a:xfrm>
          <a:prstGeom prst="rect">
            <a:avLst/>
          </a:prstGeom>
          <a:noFill/>
        </p:spPr>
        <p:txBody>
          <a:bodyPr wrap="square" rtlCol="0">
            <a:spAutoFit/>
          </a:bodyPr>
          <a:lstStyle/>
          <a:p>
            <a:r>
              <a:rPr lang="en-US" sz="2400" b="1" dirty="0">
                <a:latin typeface="Century Gothic" panose="020B0502020202020204" pitchFamily="34" charset="0"/>
              </a:rPr>
              <a:t>How does the acidity of Solution A (pH 4) and B (pH 5) compare?</a:t>
            </a:r>
          </a:p>
          <a:p>
            <a:r>
              <a:rPr lang="en-GB" sz="2400" b="1" dirty="0">
                <a:latin typeface="Century Gothic" panose="020B0502020202020204" pitchFamily="34" charset="0"/>
              </a:rPr>
              <a:t> </a:t>
            </a:r>
          </a:p>
        </p:txBody>
      </p:sp>
      <p:sp>
        <p:nvSpPr>
          <p:cNvPr id="11" name="TextBox 10">
            <a:extLst>
              <a:ext uri="{FF2B5EF4-FFF2-40B4-BE49-F238E27FC236}">
                <a16:creationId xmlns:a16="http://schemas.microsoft.com/office/drawing/2014/main" id="{1AF496FB-487B-4A09-825A-07379CC44006}"/>
              </a:ext>
            </a:extLst>
          </p:cNvPr>
          <p:cNvSpPr txBox="1"/>
          <p:nvPr/>
        </p:nvSpPr>
        <p:spPr>
          <a:xfrm>
            <a:off x="370328" y="4917439"/>
            <a:ext cx="9130587" cy="461665"/>
          </a:xfrm>
          <a:prstGeom prst="rect">
            <a:avLst/>
          </a:prstGeom>
          <a:noFill/>
        </p:spPr>
        <p:txBody>
          <a:bodyPr wrap="square" rtlCol="0">
            <a:spAutoFit/>
          </a:bodyPr>
          <a:lstStyle/>
          <a:p>
            <a:r>
              <a:rPr lang="en-GB" sz="2400" dirty="0">
                <a:solidFill>
                  <a:schemeClr val="accent1"/>
                </a:solidFill>
                <a:latin typeface="Century Gothic" panose="020B0502020202020204" pitchFamily="34" charset="0"/>
              </a:rPr>
              <a:t>Solution A is 10x more acidic than solution B</a:t>
            </a:r>
          </a:p>
        </p:txBody>
      </p:sp>
    </p:spTree>
    <p:extLst>
      <p:ext uri="{BB962C8B-B14F-4D97-AF65-F5344CB8AC3E}">
        <p14:creationId xmlns:p14="http://schemas.microsoft.com/office/powerpoint/2010/main" val="423951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B5FC2-BB18-4945-BEEF-06C17673A780}"/>
              </a:ext>
            </a:extLst>
          </p:cNvPr>
          <p:cNvSpPr>
            <a:spLocks noGrp="1"/>
          </p:cNvSpPr>
          <p:nvPr>
            <p:ph type="title"/>
          </p:nvPr>
        </p:nvSpPr>
        <p:spPr>
          <a:xfrm>
            <a:off x="187302" y="37609"/>
            <a:ext cx="10620000" cy="720000"/>
          </a:xfrm>
        </p:spPr>
        <p:txBody>
          <a:bodyPr>
            <a:normAutofit/>
          </a:bodyPr>
          <a:lstStyle/>
          <a:p>
            <a:r>
              <a:rPr lang="en-GB" sz="2400" dirty="0">
                <a:latin typeface="Century Gothic" panose="020B0502020202020204" pitchFamily="34" charset="0"/>
              </a:rPr>
              <a:t>Comparing pH</a:t>
            </a:r>
            <a:endParaRPr lang="en-US" sz="2400" dirty="0"/>
          </a:p>
        </p:txBody>
      </p:sp>
      <p:sp>
        <p:nvSpPr>
          <p:cNvPr id="11" name="Text Placeholder 16">
            <a:extLst>
              <a:ext uri="{FF2B5EF4-FFF2-40B4-BE49-F238E27FC236}">
                <a16:creationId xmlns:a16="http://schemas.microsoft.com/office/drawing/2014/main" id="{36F40C34-E2DB-A945-8F56-C8E9672926D4}"/>
              </a:ext>
            </a:extLst>
          </p:cNvPr>
          <p:cNvSpPr txBox="1">
            <a:spLocks/>
          </p:cNvSpPr>
          <p:nvPr/>
        </p:nvSpPr>
        <p:spPr>
          <a:xfrm>
            <a:off x="295165" y="1302660"/>
            <a:ext cx="10135768" cy="6004885"/>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ct val="20000"/>
              </a:spcBef>
              <a:buFont typeface="+mj-lt"/>
              <a:buNone/>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971550" indent="-514350" algn="l" defTabSz="914400" rtl="0" eaLnBrk="1" latinLnBrk="0" hangingPunct="1">
              <a:spcBef>
                <a:spcPct val="20000"/>
              </a:spcBef>
              <a:buFont typeface="Arial" panose="020B0604020202020204" pitchFamily="34"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485900" indent="-571500" algn="l" defTabSz="914400" rtl="0" eaLnBrk="1" latinLnBrk="0" hangingPunct="1">
              <a:spcBef>
                <a:spcPct val="20000"/>
              </a:spcBef>
              <a:buFont typeface="Courier New" panose="02070309020205020404" pitchFamily="49"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974850" indent="-539750" algn="l" defTabSz="914400" rtl="0" eaLnBrk="1" latinLnBrk="0" hangingPunct="1">
              <a:spcBef>
                <a:spcPct val="20000"/>
              </a:spcBef>
              <a:buFont typeface="Wingdings" panose="05000000000000000000" pitchFamily="2" charset="2"/>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514600" indent="-539750" algn="l" defTabSz="914400" rtl="0" eaLnBrk="1" latinLnBrk="0" hangingPunct="1">
              <a:spcBef>
                <a:spcPct val="20000"/>
              </a:spcBef>
              <a:buFont typeface="Courier New" panose="02070309020205020404" pitchFamily="49" charset="0"/>
              <a:buChar char="o"/>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marR="0" lvl="0" indent="-457200" algn="l" defTabSz="914400" rtl="0" eaLnBrk="1" fontAlgn="auto" latinLnBrk="0" hangingPunct="1">
              <a:lnSpc>
                <a:spcPct val="114000"/>
              </a:lnSpc>
              <a:spcBef>
                <a:spcPct val="20000"/>
              </a:spcBef>
              <a:spcAft>
                <a:spcPts val="0"/>
              </a:spcAft>
              <a:buClrTx/>
              <a:buSzTx/>
              <a:buFont typeface="+mj-lt"/>
              <a:buAutoNum type="arabicPeriod"/>
              <a:tabLst/>
              <a:defRPr/>
            </a:pPr>
            <a:r>
              <a:rPr lang="en-US" sz="2000" dirty="0">
                <a:solidFill>
                  <a:schemeClr val="tx1"/>
                </a:solidFill>
                <a:latin typeface="Century Gothic" panose="020B0502020202020204" pitchFamily="34" charset="0"/>
              </a:rPr>
              <a:t>How does the hydrogen ion concentration of Solution X and Y compare?</a:t>
            </a:r>
          </a:p>
          <a:p>
            <a:pPr marL="1428750" lvl="1" indent="-457200">
              <a:buFont typeface="+mj-lt"/>
              <a:buAutoNum type="alphaLcPeriod"/>
              <a:defRPr/>
            </a:pPr>
            <a:r>
              <a:rPr lang="en-US" sz="2000" dirty="0">
                <a:solidFill>
                  <a:schemeClr val="tx1"/>
                </a:solidFill>
                <a:latin typeface="Century Gothic" panose="020B0502020202020204" pitchFamily="34" charset="0"/>
              </a:rPr>
              <a:t>Y has twice the hydrogen ion concentration of X</a:t>
            </a:r>
          </a:p>
          <a:p>
            <a:pPr marL="1428750" lvl="1" indent="-457200">
              <a:buFont typeface="+mj-lt"/>
              <a:buAutoNum type="alphaLcPeriod"/>
              <a:defRPr/>
            </a:pPr>
            <a:r>
              <a:rPr lang="en-US" sz="2000" dirty="0">
                <a:solidFill>
                  <a:schemeClr val="tx1"/>
                </a:solidFill>
                <a:latin typeface="Century Gothic" panose="020B0502020202020204" pitchFamily="34" charset="0"/>
              </a:rPr>
              <a:t>Y has 10 times the hydrogen ion concentration of X</a:t>
            </a:r>
          </a:p>
          <a:p>
            <a:pPr marL="1428750" lvl="1" indent="-457200">
              <a:buFont typeface="+mj-lt"/>
              <a:buAutoNum type="alphaLcPeriod"/>
              <a:defRPr/>
            </a:pPr>
            <a:r>
              <a:rPr lang="en-US" sz="2000" dirty="0">
                <a:solidFill>
                  <a:schemeClr val="tx1"/>
                </a:solidFill>
                <a:latin typeface="Century Gothic" panose="020B0502020202020204" pitchFamily="34" charset="0"/>
              </a:rPr>
              <a:t>X has 10 times the hydrogen ion concentration of Y</a:t>
            </a:r>
          </a:p>
          <a:p>
            <a:pPr marL="457200" indent="-457200">
              <a:buFont typeface="+mj-lt"/>
              <a:buAutoNum type="arabicPeriod"/>
              <a:defRPr/>
            </a:pPr>
            <a:endParaRPr lang="en-US" sz="2000" dirty="0">
              <a:solidFill>
                <a:schemeClr val="tx1"/>
              </a:solidFill>
              <a:latin typeface="Century Gothic" panose="020B0502020202020204" pitchFamily="34" charset="0"/>
            </a:endParaRPr>
          </a:p>
          <a:p>
            <a:pPr marL="457200" indent="-457200">
              <a:buFont typeface="+mj-lt"/>
              <a:buAutoNum type="arabicPeriod"/>
              <a:defRPr/>
            </a:pPr>
            <a:r>
              <a:rPr lang="en-US" sz="2000" dirty="0">
                <a:solidFill>
                  <a:schemeClr val="tx1"/>
                </a:solidFill>
                <a:latin typeface="Century Gothic" panose="020B0502020202020204" pitchFamily="34" charset="0"/>
              </a:rPr>
              <a:t>How does the hydrogen ion concentration of Solution X and Z compare?</a:t>
            </a:r>
          </a:p>
          <a:p>
            <a:pPr marL="1428750" lvl="1" indent="-457200">
              <a:buFont typeface="+mj-lt"/>
              <a:buAutoNum type="alphaLcPeriod"/>
              <a:defRPr/>
            </a:pPr>
            <a:r>
              <a:rPr lang="en-US" sz="2000" dirty="0">
                <a:solidFill>
                  <a:schemeClr val="tx1"/>
                </a:solidFill>
                <a:latin typeface="Century Gothic" panose="020B0502020202020204" pitchFamily="34" charset="0"/>
              </a:rPr>
              <a:t>X has 1000 times the hydrogen ion concentration of Z</a:t>
            </a:r>
          </a:p>
          <a:p>
            <a:pPr marL="1428750" lvl="1" indent="-457200">
              <a:buFont typeface="+mj-lt"/>
              <a:buAutoNum type="alphaLcPeriod"/>
              <a:defRPr/>
            </a:pPr>
            <a:r>
              <a:rPr lang="en-US" sz="2000" dirty="0">
                <a:solidFill>
                  <a:schemeClr val="tx1"/>
                </a:solidFill>
                <a:latin typeface="Century Gothic" panose="020B0502020202020204" pitchFamily="34" charset="0"/>
              </a:rPr>
              <a:t>Z has 1000 times the hydrogen ion concentration of X</a:t>
            </a:r>
          </a:p>
          <a:p>
            <a:pPr marL="1428750" lvl="1" indent="-457200">
              <a:buFont typeface="+mj-lt"/>
              <a:buAutoNum type="alphaLcPeriod"/>
              <a:defRPr/>
            </a:pPr>
            <a:r>
              <a:rPr lang="en-US" sz="2000" dirty="0">
                <a:solidFill>
                  <a:schemeClr val="tx1"/>
                </a:solidFill>
                <a:latin typeface="Century Gothic" panose="020B0502020202020204" pitchFamily="34" charset="0"/>
              </a:rPr>
              <a:t>X has three times the hydrogen ion concentration of Z</a:t>
            </a:r>
          </a:p>
          <a:p>
            <a:pPr marL="1428750" lvl="1" indent="-457200">
              <a:buFont typeface="+mj-lt"/>
              <a:buAutoNum type="alphaLcPeriod"/>
              <a:defRPr/>
            </a:pPr>
            <a:endParaRPr lang="en-US" sz="2000" dirty="0">
              <a:solidFill>
                <a:schemeClr val="tx1"/>
              </a:solidFill>
              <a:latin typeface="Century Gothic" panose="020B0502020202020204" pitchFamily="34" charset="0"/>
            </a:endParaRPr>
          </a:p>
          <a:p>
            <a:pPr marL="457200" indent="-457200">
              <a:buFont typeface="+mj-lt"/>
              <a:buAutoNum type="arabicPeriod"/>
              <a:defRPr/>
            </a:pPr>
            <a:r>
              <a:rPr lang="en-US" sz="2000" dirty="0">
                <a:solidFill>
                  <a:schemeClr val="tx1"/>
                </a:solidFill>
                <a:latin typeface="Century Gothic" panose="020B0502020202020204" pitchFamily="34" charset="0"/>
              </a:rPr>
              <a:t>How does the hydrogen ion concentration of Solution Y compare with Z?</a:t>
            </a:r>
          </a:p>
          <a:p>
            <a:pPr marL="1428750" lvl="1" indent="-457200">
              <a:lnSpc>
                <a:spcPct val="114000"/>
              </a:lnSpc>
              <a:buFont typeface="+mj-lt"/>
              <a:buAutoNum type="alphaLcPeriod"/>
              <a:defRPr/>
            </a:pPr>
            <a:r>
              <a:rPr kumimoji="0" lang="en-US" sz="2000" b="0" i="0" u="none" strike="noStrike" kern="1200" cap="none" spc="0" normalizeH="0" baseline="0" noProof="0" dirty="0">
                <a:ln>
                  <a:noFill/>
                </a:ln>
                <a:solidFill>
                  <a:schemeClr val="tx1"/>
                </a:solidFill>
                <a:effectLst/>
                <a:uLnTx/>
                <a:uFillTx/>
                <a:latin typeface="Century Gothic" panose="020B0502020202020204" pitchFamily="34" charset="0"/>
              </a:rPr>
              <a:t>Y has four times </a:t>
            </a:r>
            <a:r>
              <a:rPr lang="en-US" sz="2000" dirty="0">
                <a:solidFill>
                  <a:schemeClr val="tx1"/>
                </a:solidFill>
                <a:latin typeface="Century Gothic" panose="020B0502020202020204" pitchFamily="34" charset="0"/>
              </a:rPr>
              <a:t>the hydrogen ion concentration of </a:t>
            </a:r>
            <a:r>
              <a:rPr kumimoji="0" lang="en-US" sz="2000" b="0" i="0" u="none" strike="noStrike" kern="1200" cap="none" spc="0" normalizeH="0" baseline="0" noProof="0" dirty="0">
                <a:ln>
                  <a:noFill/>
                </a:ln>
                <a:solidFill>
                  <a:schemeClr val="tx1"/>
                </a:solidFill>
                <a:effectLst/>
                <a:uLnTx/>
                <a:uFillTx/>
                <a:latin typeface="Century Gothic" panose="020B0502020202020204" pitchFamily="34" charset="0"/>
              </a:rPr>
              <a:t>Z</a:t>
            </a:r>
          </a:p>
          <a:p>
            <a:pPr marL="1428750" lvl="1" indent="-457200">
              <a:lnSpc>
                <a:spcPct val="114000"/>
              </a:lnSpc>
              <a:buFont typeface="+mj-lt"/>
              <a:buAutoNum type="alphaLcPeriod"/>
              <a:defRPr/>
            </a:pPr>
            <a:r>
              <a:rPr lang="en-US" sz="2000" dirty="0">
                <a:solidFill>
                  <a:schemeClr val="tx1"/>
                </a:solidFill>
                <a:latin typeface="Century Gothic" panose="020B0502020202020204" pitchFamily="34" charset="0"/>
              </a:rPr>
              <a:t>Z</a:t>
            </a:r>
            <a:r>
              <a:rPr kumimoji="0" lang="en-US" sz="2000" b="0" i="0" u="none" strike="noStrike" kern="1200" cap="none" spc="0" normalizeH="0" baseline="0" noProof="0" dirty="0">
                <a:ln>
                  <a:noFill/>
                </a:ln>
                <a:solidFill>
                  <a:schemeClr val="tx1"/>
                </a:solidFill>
                <a:effectLst/>
                <a:uLnTx/>
                <a:uFillTx/>
                <a:latin typeface="Century Gothic" panose="020B0502020202020204" pitchFamily="34" charset="0"/>
              </a:rPr>
              <a:t> has 10 000 times the </a:t>
            </a:r>
            <a:r>
              <a:rPr lang="en-US" sz="2000" dirty="0">
                <a:solidFill>
                  <a:schemeClr val="tx1"/>
                </a:solidFill>
                <a:latin typeface="Century Gothic" panose="020B0502020202020204" pitchFamily="34" charset="0"/>
              </a:rPr>
              <a:t>hydrogen ion concentration of Y</a:t>
            </a:r>
            <a:endParaRPr kumimoji="0" lang="en-US" sz="2000" b="0" i="0" u="none" strike="noStrike" kern="1200" cap="none" spc="0" normalizeH="0" baseline="0" noProof="0" dirty="0">
              <a:ln>
                <a:noFill/>
              </a:ln>
              <a:solidFill>
                <a:schemeClr val="tx1"/>
              </a:solidFill>
              <a:effectLst/>
              <a:uLnTx/>
              <a:uFillTx/>
              <a:latin typeface="Century Gothic" panose="020B0502020202020204" pitchFamily="34" charset="0"/>
            </a:endParaRPr>
          </a:p>
          <a:p>
            <a:pPr marL="1428750" lvl="1" indent="-457200">
              <a:lnSpc>
                <a:spcPct val="114000"/>
              </a:lnSpc>
              <a:buFont typeface="+mj-lt"/>
              <a:buAutoNum type="alphaLcPeriod"/>
              <a:defRPr/>
            </a:pPr>
            <a:r>
              <a:rPr kumimoji="0" lang="en-US" sz="2000" b="0" i="0" u="none" strike="noStrike" kern="1200" cap="none" spc="0" normalizeH="0" baseline="0" noProof="0" dirty="0">
                <a:ln>
                  <a:noFill/>
                </a:ln>
                <a:solidFill>
                  <a:schemeClr val="tx1"/>
                </a:solidFill>
                <a:effectLst/>
                <a:uLnTx/>
                <a:uFillTx/>
                <a:latin typeface="Century Gothic" panose="020B0502020202020204" pitchFamily="34" charset="0"/>
              </a:rPr>
              <a:t>Y has 10 000 times </a:t>
            </a:r>
            <a:r>
              <a:rPr lang="en-US" sz="2000" dirty="0">
                <a:solidFill>
                  <a:schemeClr val="tx1"/>
                </a:solidFill>
                <a:latin typeface="Century Gothic" panose="020B0502020202020204" pitchFamily="34" charset="0"/>
              </a:rPr>
              <a:t>the hydrogen ion concentration </a:t>
            </a:r>
            <a:r>
              <a:rPr kumimoji="0" lang="en-US" sz="2000" b="0" i="0" u="none" strike="noStrike" kern="1200" cap="none" spc="0" normalizeH="0" baseline="0" noProof="0" dirty="0">
                <a:ln>
                  <a:noFill/>
                </a:ln>
                <a:solidFill>
                  <a:schemeClr val="tx1"/>
                </a:solidFill>
                <a:effectLst/>
                <a:uLnTx/>
                <a:uFillTx/>
                <a:latin typeface="Century Gothic" panose="020B0502020202020204" pitchFamily="34" charset="0"/>
              </a:rPr>
              <a:t>Z</a:t>
            </a:r>
          </a:p>
        </p:txBody>
      </p:sp>
      <p:sp>
        <p:nvSpPr>
          <p:cNvPr id="12" name="Text Placeholder 16">
            <a:extLst>
              <a:ext uri="{FF2B5EF4-FFF2-40B4-BE49-F238E27FC236}">
                <a16:creationId xmlns:a16="http://schemas.microsoft.com/office/drawing/2014/main" id="{C1E5A404-1924-C045-9778-3B686AB6EA65}"/>
              </a:ext>
            </a:extLst>
          </p:cNvPr>
          <p:cNvSpPr txBox="1">
            <a:spLocks/>
          </p:cNvSpPr>
          <p:nvPr/>
        </p:nvSpPr>
        <p:spPr>
          <a:xfrm>
            <a:off x="9562849" y="1929106"/>
            <a:ext cx="2377550" cy="1028354"/>
          </a:xfrm>
          <a:prstGeom prst="rect">
            <a:avLst/>
          </a:prstGeom>
        </p:spPr>
        <p:txBody>
          <a:bodyPr vert="horz" lIns="91440" tIns="45720" rIns="91440" bIns="45720" rtlCol="0">
            <a:normAutofit/>
          </a:bodyPr>
          <a:lstStyle>
            <a:lvl1pPr marL="0" indent="0" algn="l" defTabSz="914400" rtl="0" eaLnBrk="1" latinLnBrk="0" hangingPunct="1">
              <a:lnSpc>
                <a:spcPct val="114000"/>
              </a:lnSpc>
              <a:spcBef>
                <a:spcPct val="20000"/>
              </a:spcBef>
              <a:buFont typeface="+mj-lt"/>
              <a:buNone/>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971550" indent="-514350" algn="l" defTabSz="914400" rtl="0" eaLnBrk="1" latinLnBrk="0" hangingPunct="1">
              <a:spcBef>
                <a:spcPct val="20000"/>
              </a:spcBef>
              <a:buFont typeface="Arial" panose="020B0604020202020204" pitchFamily="34"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485900" indent="-571500" algn="l" defTabSz="914400" rtl="0" eaLnBrk="1" latinLnBrk="0" hangingPunct="1">
              <a:spcBef>
                <a:spcPct val="20000"/>
              </a:spcBef>
              <a:buFont typeface="Courier New" panose="02070309020205020404" pitchFamily="49"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974850" indent="-539750" algn="l" defTabSz="914400" rtl="0" eaLnBrk="1" latinLnBrk="0" hangingPunct="1">
              <a:spcBef>
                <a:spcPct val="20000"/>
              </a:spcBef>
              <a:buFont typeface="Wingdings" panose="05000000000000000000" pitchFamily="2" charset="2"/>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514600" indent="-539750" algn="l" defTabSz="914400" rtl="0" eaLnBrk="1" latinLnBrk="0" hangingPunct="1">
              <a:spcBef>
                <a:spcPct val="20000"/>
              </a:spcBef>
              <a:buFont typeface="Courier New" panose="02070309020205020404" pitchFamily="49" charset="0"/>
              <a:buChar char="o"/>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ct val="20000"/>
              </a:spcBef>
              <a:spcAft>
                <a:spcPts val="0"/>
              </a:spcAft>
              <a:buClrTx/>
              <a:buSzTx/>
              <a:buFont typeface="+mj-lt"/>
              <a:buNone/>
              <a:tabLst/>
              <a:defRPr/>
            </a:pPr>
            <a:r>
              <a:rPr kumimoji="0" lang="en-US" sz="2000" b="1" i="0" u="none" strike="noStrike" kern="1200" cap="none" spc="0" normalizeH="0" baseline="0" noProof="0" dirty="0">
                <a:ln>
                  <a:noFill/>
                </a:ln>
                <a:solidFill>
                  <a:srgbClr val="1F497D">
                    <a:lumMod val="50000"/>
                  </a:srgbClr>
                </a:solidFill>
                <a:effectLst/>
                <a:uLnTx/>
                <a:uFillTx/>
                <a:latin typeface="Century Gothic" panose="020B0502020202020204" pitchFamily="34" charset="0"/>
              </a:rPr>
              <a:t>solution X</a:t>
            </a:r>
          </a:p>
          <a:p>
            <a:pPr marL="0" marR="0" lvl="0" indent="0" algn="ctr" defTabSz="914400" rtl="0" eaLnBrk="1" fontAlgn="auto" latinLnBrk="0" hangingPunct="1">
              <a:lnSpc>
                <a:spcPct val="114000"/>
              </a:lnSpc>
              <a:spcBef>
                <a:spcPct val="20000"/>
              </a:spcBef>
              <a:spcAft>
                <a:spcPts val="0"/>
              </a:spcAft>
              <a:buClrTx/>
              <a:buSzTx/>
              <a:buFont typeface="+mj-lt"/>
              <a:buNone/>
              <a:tabLst/>
              <a:defRPr/>
            </a:pPr>
            <a:r>
              <a:rPr lang="en-US" sz="2000" dirty="0">
                <a:solidFill>
                  <a:srgbClr val="1F497D">
                    <a:lumMod val="50000"/>
                  </a:srgbClr>
                </a:solidFill>
                <a:latin typeface="Century Gothic" panose="020B0502020202020204" pitchFamily="34" charset="0"/>
              </a:rPr>
              <a:t>pH 2</a:t>
            </a:r>
            <a:endParaRPr kumimoji="0" lang="en-US" sz="2000" b="0" i="0" u="none" strike="noStrike" kern="1200" cap="none" spc="0" normalizeH="0" baseline="0" noProof="0" dirty="0">
              <a:ln>
                <a:noFill/>
              </a:ln>
              <a:solidFill>
                <a:srgbClr val="1F497D">
                  <a:lumMod val="50000"/>
                </a:srgbClr>
              </a:solidFill>
              <a:effectLst/>
              <a:uLnTx/>
              <a:uFillTx/>
              <a:latin typeface="Century Gothic" panose="020B0502020202020204" pitchFamily="34" charset="0"/>
            </a:endParaRPr>
          </a:p>
        </p:txBody>
      </p:sp>
      <p:sp>
        <p:nvSpPr>
          <p:cNvPr id="13" name="Text Placeholder 16">
            <a:extLst>
              <a:ext uri="{FF2B5EF4-FFF2-40B4-BE49-F238E27FC236}">
                <a16:creationId xmlns:a16="http://schemas.microsoft.com/office/drawing/2014/main" id="{2BA8A58D-EA78-5C43-8FBB-8759AF7E6829}"/>
              </a:ext>
            </a:extLst>
          </p:cNvPr>
          <p:cNvSpPr txBox="1">
            <a:spLocks/>
          </p:cNvSpPr>
          <p:nvPr/>
        </p:nvSpPr>
        <p:spPr>
          <a:xfrm>
            <a:off x="9749089" y="3603284"/>
            <a:ext cx="2094367" cy="780947"/>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ct val="20000"/>
              </a:spcBef>
              <a:buFont typeface="+mj-lt"/>
              <a:buNone/>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971550" indent="-514350" algn="l" defTabSz="914400" rtl="0" eaLnBrk="1" latinLnBrk="0" hangingPunct="1">
              <a:spcBef>
                <a:spcPct val="20000"/>
              </a:spcBef>
              <a:buFont typeface="Arial" panose="020B0604020202020204" pitchFamily="34"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485900" indent="-571500" algn="l" defTabSz="914400" rtl="0" eaLnBrk="1" latinLnBrk="0" hangingPunct="1">
              <a:spcBef>
                <a:spcPct val="20000"/>
              </a:spcBef>
              <a:buFont typeface="Courier New" panose="02070309020205020404" pitchFamily="49"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974850" indent="-539750" algn="l" defTabSz="914400" rtl="0" eaLnBrk="1" latinLnBrk="0" hangingPunct="1">
              <a:spcBef>
                <a:spcPct val="20000"/>
              </a:spcBef>
              <a:buFont typeface="Wingdings" panose="05000000000000000000" pitchFamily="2" charset="2"/>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514600" indent="-539750" algn="l" defTabSz="914400" rtl="0" eaLnBrk="1" latinLnBrk="0" hangingPunct="1">
              <a:spcBef>
                <a:spcPct val="20000"/>
              </a:spcBef>
              <a:buFont typeface="Courier New" panose="02070309020205020404" pitchFamily="49" charset="0"/>
              <a:buChar char="o"/>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ct val="20000"/>
              </a:spcBef>
              <a:spcAft>
                <a:spcPts val="0"/>
              </a:spcAft>
              <a:buClrTx/>
              <a:buSzTx/>
              <a:buFont typeface="+mj-lt"/>
              <a:buNone/>
              <a:tabLst/>
              <a:defRPr/>
            </a:pPr>
            <a:r>
              <a:rPr kumimoji="0" lang="en-US" sz="2000" b="1" i="0" u="none" strike="noStrike" kern="1200" cap="none" spc="0" normalizeH="0" baseline="0" noProof="0" dirty="0">
                <a:ln>
                  <a:noFill/>
                </a:ln>
                <a:solidFill>
                  <a:schemeClr val="tx1"/>
                </a:solidFill>
                <a:effectLst/>
                <a:uLnTx/>
                <a:uFillTx/>
                <a:latin typeface="Century Gothic" panose="020B0502020202020204" pitchFamily="34" charset="0"/>
              </a:rPr>
              <a:t>solution Y</a:t>
            </a:r>
          </a:p>
          <a:p>
            <a:pPr marL="0" marR="0" lvl="0" indent="0" algn="ctr" defTabSz="914400" rtl="0" eaLnBrk="1" fontAlgn="auto" latinLnBrk="0" hangingPunct="1">
              <a:lnSpc>
                <a:spcPct val="114000"/>
              </a:lnSpc>
              <a:spcBef>
                <a:spcPct val="20000"/>
              </a:spcBef>
              <a:spcAft>
                <a:spcPts val="0"/>
              </a:spcAft>
              <a:buClrTx/>
              <a:buSzTx/>
              <a:buFont typeface="+mj-lt"/>
              <a:buNone/>
              <a:tabLst/>
              <a:defRPr/>
            </a:pPr>
            <a:r>
              <a:rPr lang="en-US" sz="2000" dirty="0">
                <a:solidFill>
                  <a:schemeClr val="tx1"/>
                </a:solidFill>
                <a:latin typeface="Century Gothic" panose="020B0502020202020204" pitchFamily="34" charset="0"/>
              </a:rPr>
              <a:t>pH 1</a:t>
            </a:r>
            <a:endParaRPr kumimoji="0" lang="en-US" sz="2000" b="0" i="0" u="none" strike="noStrike" kern="1200" cap="none" spc="0" normalizeH="0" baseline="0" noProof="0" dirty="0">
              <a:ln>
                <a:noFill/>
              </a:ln>
              <a:solidFill>
                <a:schemeClr val="tx1"/>
              </a:solidFill>
              <a:effectLst/>
              <a:uLnTx/>
              <a:uFillTx/>
              <a:latin typeface="Century Gothic" panose="020B0502020202020204" pitchFamily="34" charset="0"/>
            </a:endParaRPr>
          </a:p>
        </p:txBody>
      </p:sp>
      <p:pic>
        <p:nvPicPr>
          <p:cNvPr id="14" name="Picture 13" descr="A close up of a lamp&#10;&#10;Description automatically generated">
            <a:extLst>
              <a:ext uri="{FF2B5EF4-FFF2-40B4-BE49-F238E27FC236}">
                <a16:creationId xmlns:a16="http://schemas.microsoft.com/office/drawing/2014/main" id="{FE807E14-4B39-C14E-8633-A5521A82B09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2694" y="1950859"/>
            <a:ext cx="592790" cy="1366903"/>
          </a:xfrm>
          <a:prstGeom prst="rect">
            <a:avLst/>
          </a:prstGeom>
        </p:spPr>
      </p:pic>
      <p:pic>
        <p:nvPicPr>
          <p:cNvPr id="15" name="Picture 14" descr="A close up of a lamp&#10;&#10;Description automatically generated">
            <a:extLst>
              <a:ext uri="{FF2B5EF4-FFF2-40B4-BE49-F238E27FC236}">
                <a16:creationId xmlns:a16="http://schemas.microsoft.com/office/drawing/2014/main" id="{5E85E43C-3F9C-EC43-A551-C2883BF5C3D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10380" y="3452080"/>
            <a:ext cx="592790" cy="1366903"/>
          </a:xfrm>
          <a:prstGeom prst="rect">
            <a:avLst/>
          </a:prstGeom>
        </p:spPr>
      </p:pic>
      <p:sp>
        <p:nvSpPr>
          <p:cNvPr id="16" name="Text Placeholder 16">
            <a:extLst>
              <a:ext uri="{FF2B5EF4-FFF2-40B4-BE49-F238E27FC236}">
                <a16:creationId xmlns:a16="http://schemas.microsoft.com/office/drawing/2014/main" id="{9D8F81CC-1B81-264A-ACB8-C2B3EC6D9891}"/>
              </a:ext>
            </a:extLst>
          </p:cNvPr>
          <p:cNvSpPr txBox="1">
            <a:spLocks/>
          </p:cNvSpPr>
          <p:nvPr/>
        </p:nvSpPr>
        <p:spPr>
          <a:xfrm>
            <a:off x="9832902" y="5530088"/>
            <a:ext cx="2094367" cy="780947"/>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ct val="20000"/>
              </a:spcBef>
              <a:buFont typeface="+mj-lt"/>
              <a:buNone/>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971550" indent="-514350" algn="l" defTabSz="914400" rtl="0" eaLnBrk="1" latinLnBrk="0" hangingPunct="1">
              <a:spcBef>
                <a:spcPct val="20000"/>
              </a:spcBef>
              <a:buFont typeface="Arial" panose="020B0604020202020204" pitchFamily="34"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2pPr>
            <a:lvl3pPr marL="1485900" indent="-571500" algn="l" defTabSz="914400" rtl="0" eaLnBrk="1" latinLnBrk="0" hangingPunct="1">
              <a:spcBef>
                <a:spcPct val="20000"/>
              </a:spcBef>
              <a:buFont typeface="Courier New" panose="02070309020205020404" pitchFamily="49" charset="0"/>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3pPr>
            <a:lvl4pPr marL="1974850" indent="-539750" algn="l" defTabSz="914400" rtl="0" eaLnBrk="1" latinLnBrk="0" hangingPunct="1">
              <a:spcBef>
                <a:spcPct val="20000"/>
              </a:spcBef>
              <a:buFont typeface="Wingdings" panose="05000000000000000000" pitchFamily="2" charset="2"/>
              <a:buChar char="§"/>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4pPr>
            <a:lvl5pPr marL="2514600" indent="-539750" algn="l" defTabSz="914400" rtl="0" eaLnBrk="1" latinLnBrk="0" hangingPunct="1">
              <a:spcBef>
                <a:spcPct val="20000"/>
              </a:spcBef>
              <a:buFont typeface="Courier New" panose="02070309020205020404" pitchFamily="49" charset="0"/>
              <a:buChar char="o"/>
              <a:defRPr sz="1800" kern="1200">
                <a:solidFill>
                  <a:schemeClr val="tx2">
                    <a:lumMod val="50000"/>
                  </a:schemeClr>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14000"/>
              </a:lnSpc>
              <a:spcBef>
                <a:spcPct val="20000"/>
              </a:spcBef>
              <a:spcAft>
                <a:spcPts val="0"/>
              </a:spcAft>
              <a:buClrTx/>
              <a:buSzTx/>
              <a:buFont typeface="+mj-lt"/>
              <a:buNone/>
              <a:tabLst/>
              <a:defRPr/>
            </a:pPr>
            <a:r>
              <a:rPr kumimoji="0" lang="en-US" sz="2000" b="1" i="0" u="none" strike="noStrike" kern="1200" cap="none" spc="0" normalizeH="0" baseline="0" noProof="0" dirty="0">
                <a:ln>
                  <a:noFill/>
                </a:ln>
                <a:solidFill>
                  <a:schemeClr val="tx1"/>
                </a:solidFill>
                <a:effectLst/>
                <a:uLnTx/>
                <a:uFillTx/>
                <a:latin typeface="Century Gothic" panose="020B0502020202020204" pitchFamily="34" charset="0"/>
              </a:rPr>
              <a:t>solution Z</a:t>
            </a:r>
          </a:p>
          <a:p>
            <a:pPr marL="0" marR="0" lvl="0" indent="0" algn="ctr" defTabSz="914400" rtl="0" eaLnBrk="1" fontAlgn="auto" latinLnBrk="0" hangingPunct="1">
              <a:lnSpc>
                <a:spcPct val="114000"/>
              </a:lnSpc>
              <a:spcBef>
                <a:spcPct val="20000"/>
              </a:spcBef>
              <a:spcAft>
                <a:spcPts val="0"/>
              </a:spcAft>
              <a:buClrTx/>
              <a:buSzTx/>
              <a:buFont typeface="+mj-lt"/>
              <a:buNone/>
              <a:tabLst/>
              <a:defRPr/>
            </a:pPr>
            <a:r>
              <a:rPr lang="en-US" sz="2000" dirty="0">
                <a:solidFill>
                  <a:schemeClr val="tx1"/>
                </a:solidFill>
                <a:latin typeface="Century Gothic" panose="020B0502020202020204" pitchFamily="34" charset="0"/>
              </a:rPr>
              <a:t>pH 5</a:t>
            </a:r>
            <a:endParaRPr kumimoji="0" lang="en-US" sz="2000" b="0" i="0" u="none" strike="noStrike" kern="1200" cap="none" spc="0" normalizeH="0" baseline="0" noProof="0" dirty="0">
              <a:ln>
                <a:noFill/>
              </a:ln>
              <a:solidFill>
                <a:schemeClr val="tx1"/>
              </a:solidFill>
              <a:effectLst/>
              <a:uLnTx/>
              <a:uFillTx/>
              <a:latin typeface="Century Gothic" panose="020B0502020202020204" pitchFamily="34" charset="0"/>
            </a:endParaRPr>
          </a:p>
        </p:txBody>
      </p:sp>
      <p:pic>
        <p:nvPicPr>
          <p:cNvPr id="17" name="Picture 16" descr="A close up of a lamp&#10;&#10;Description automatically generated">
            <a:extLst>
              <a:ext uri="{FF2B5EF4-FFF2-40B4-BE49-F238E27FC236}">
                <a16:creationId xmlns:a16="http://schemas.microsoft.com/office/drawing/2014/main" id="{CBE56CEC-6B16-B849-9E63-3D29EECD7FB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52694" y="5350006"/>
            <a:ext cx="592790" cy="1366903"/>
          </a:xfrm>
          <a:prstGeom prst="rect">
            <a:avLst/>
          </a:prstGeom>
        </p:spPr>
      </p:pic>
      <p:sp>
        <p:nvSpPr>
          <p:cNvPr id="18" name="Rectangle 17">
            <a:extLst>
              <a:ext uri="{FF2B5EF4-FFF2-40B4-BE49-F238E27FC236}">
                <a16:creationId xmlns:a16="http://schemas.microsoft.com/office/drawing/2014/main" id="{8BB8A96F-EE1F-E149-B21A-4EC47600C6B1}"/>
              </a:ext>
            </a:extLst>
          </p:cNvPr>
          <p:cNvSpPr/>
          <p:nvPr/>
        </p:nvSpPr>
        <p:spPr>
          <a:xfrm>
            <a:off x="1082225" y="2044435"/>
            <a:ext cx="7130442" cy="43475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19" name="Rectangle 18">
            <a:extLst>
              <a:ext uri="{FF2B5EF4-FFF2-40B4-BE49-F238E27FC236}">
                <a16:creationId xmlns:a16="http://schemas.microsoft.com/office/drawing/2014/main" id="{44CB79F0-CFB2-B542-A6C7-A26AC44BA5B7}"/>
              </a:ext>
            </a:extLst>
          </p:cNvPr>
          <p:cNvSpPr/>
          <p:nvPr/>
        </p:nvSpPr>
        <p:spPr>
          <a:xfrm>
            <a:off x="1060587" y="3615957"/>
            <a:ext cx="7456880" cy="43475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sp>
        <p:nvSpPr>
          <p:cNvPr id="20" name="Rectangle 19">
            <a:extLst>
              <a:ext uri="{FF2B5EF4-FFF2-40B4-BE49-F238E27FC236}">
                <a16:creationId xmlns:a16="http://schemas.microsoft.com/office/drawing/2014/main" id="{EEA2FCBF-4498-9C4A-AF26-3928301F085E}"/>
              </a:ext>
            </a:extLst>
          </p:cNvPr>
          <p:cNvSpPr/>
          <p:nvPr/>
        </p:nvSpPr>
        <p:spPr>
          <a:xfrm>
            <a:off x="964167" y="6326005"/>
            <a:ext cx="7536365" cy="43475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a:p>
        </p:txBody>
      </p:sp>
      <p:pic>
        <p:nvPicPr>
          <p:cNvPr id="21" name="Picture 20" descr="A close up of a logo&#10;&#10;Description automatically generated">
            <a:extLst>
              <a:ext uri="{FF2B5EF4-FFF2-40B4-BE49-F238E27FC236}">
                <a16:creationId xmlns:a16="http://schemas.microsoft.com/office/drawing/2014/main" id="{897F2299-C8E6-4A3D-B037-0B1959CE7506}"/>
              </a:ext>
            </a:extLst>
          </p:cNvPr>
          <p:cNvPicPr/>
          <p:nvPr/>
        </p:nvPicPr>
        <p:blipFill rotWithShape="1">
          <a:blip r:embed="rId4" cstate="print">
            <a:extLst>
              <a:ext uri="{28A0092B-C50C-407E-A947-70E740481C1C}">
                <a14:useLocalDpi xmlns:a14="http://schemas.microsoft.com/office/drawing/2010/main" val="0"/>
              </a:ext>
            </a:extLst>
          </a:blip>
          <a:srcRect r="8778"/>
          <a:stretch/>
        </p:blipFill>
        <p:spPr>
          <a:xfrm>
            <a:off x="4674070" y="98982"/>
            <a:ext cx="6496805" cy="1262015"/>
          </a:xfrm>
          <a:prstGeom prst="rect">
            <a:avLst/>
          </a:prstGeom>
          <a:ln>
            <a:solidFill>
              <a:schemeClr val="tx1"/>
            </a:solidFill>
          </a:ln>
        </p:spPr>
      </p:pic>
    </p:spTree>
    <p:extLst>
      <p:ext uri="{BB962C8B-B14F-4D97-AF65-F5344CB8AC3E}">
        <p14:creationId xmlns:p14="http://schemas.microsoft.com/office/powerpoint/2010/main" val="86170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8F6AB-1244-9B6C-19A0-70FFEC7440B2}"/>
              </a:ext>
            </a:extLst>
          </p:cNvPr>
          <p:cNvSpPr>
            <a:spLocks noGrp="1"/>
          </p:cNvSpPr>
          <p:nvPr>
            <p:ph type="title"/>
          </p:nvPr>
        </p:nvSpPr>
        <p:spPr/>
        <p:txBody>
          <a:bodyPr/>
          <a:lstStyle/>
          <a:p>
            <a:r>
              <a:rPr lang="en-GB" dirty="0">
                <a:latin typeface="Century Gothic" panose="020B0502020202020204" pitchFamily="34" charset="0"/>
              </a:rPr>
              <a:t>pH and Strength</a:t>
            </a:r>
          </a:p>
        </p:txBody>
      </p:sp>
      <p:sp>
        <p:nvSpPr>
          <p:cNvPr id="3" name="Google Shape;106;p2">
            <a:extLst>
              <a:ext uri="{FF2B5EF4-FFF2-40B4-BE49-F238E27FC236}">
                <a16:creationId xmlns:a16="http://schemas.microsoft.com/office/drawing/2014/main" id="{7E6477AA-5689-B647-8B21-0B2826C24F6A}"/>
              </a:ext>
            </a:extLst>
          </p:cNvPr>
          <p:cNvSpPr txBox="1"/>
          <p:nvPr/>
        </p:nvSpPr>
        <p:spPr>
          <a:xfrm>
            <a:off x="498047" y="896279"/>
            <a:ext cx="10619985" cy="5262939"/>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A </a:t>
            </a:r>
            <a:r>
              <a:rPr lang="en-GB" sz="2400" b="1" dirty="0">
                <a:solidFill>
                  <a:schemeClr val="dk1"/>
                </a:solidFill>
                <a:latin typeface="Century Gothic"/>
                <a:ea typeface="Arial"/>
                <a:cs typeface="Arial"/>
                <a:sym typeface="Century Gothic"/>
              </a:rPr>
              <a:t>strong</a:t>
            </a:r>
            <a:r>
              <a:rPr lang="en-GB" sz="2400" dirty="0">
                <a:solidFill>
                  <a:schemeClr val="dk1"/>
                </a:solidFill>
                <a:latin typeface="Century Gothic"/>
                <a:ea typeface="Arial"/>
                <a:cs typeface="Arial"/>
                <a:sym typeface="Century Gothic"/>
              </a:rPr>
              <a:t> acid is one which </a:t>
            </a:r>
            <a:r>
              <a:rPr lang="en-GB" sz="2400" b="1" dirty="0">
                <a:solidFill>
                  <a:schemeClr val="dk1"/>
                </a:solidFill>
                <a:latin typeface="Century Gothic"/>
                <a:ea typeface="Arial"/>
                <a:cs typeface="Arial"/>
                <a:sym typeface="Century Gothic"/>
              </a:rPr>
              <a:t>fully</a:t>
            </a:r>
            <a:r>
              <a:rPr lang="en-GB" sz="2400" dirty="0">
                <a:solidFill>
                  <a:schemeClr val="dk1"/>
                </a:solidFill>
                <a:latin typeface="Century Gothic"/>
                <a:ea typeface="Arial"/>
                <a:cs typeface="Arial"/>
                <a:sym typeface="Century Gothic"/>
              </a:rPr>
              <a:t> </a:t>
            </a:r>
            <a:r>
              <a:rPr lang="en-GB" sz="2400" b="1" dirty="0">
                <a:solidFill>
                  <a:schemeClr val="dk1"/>
                </a:solidFill>
                <a:latin typeface="Century Gothic"/>
                <a:ea typeface="Arial"/>
                <a:cs typeface="Arial"/>
                <a:sym typeface="Century Gothic"/>
              </a:rPr>
              <a:t>dissociates</a:t>
            </a:r>
            <a:r>
              <a:rPr lang="en-GB" sz="2400" dirty="0">
                <a:solidFill>
                  <a:schemeClr val="dk1"/>
                </a:solidFill>
                <a:latin typeface="Century Gothic"/>
                <a:ea typeface="Arial"/>
                <a:cs typeface="Arial"/>
                <a:sym typeface="Century Gothic"/>
              </a:rPr>
              <a:t> in solution.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This means that it breaks up into its ions, including hydrogen ions.</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Strong acids are:</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dirty="0">
                <a:solidFill>
                  <a:schemeClr val="dk1"/>
                </a:solidFill>
                <a:latin typeface="Century Gothic"/>
                <a:ea typeface="Arial"/>
                <a:cs typeface="Arial"/>
                <a:sym typeface="Century Gothic"/>
              </a:rPr>
              <a:t>Hydrochloric acid</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dirty="0">
                <a:solidFill>
                  <a:schemeClr val="dk1"/>
                </a:solidFill>
                <a:latin typeface="Century Gothic"/>
                <a:ea typeface="Arial"/>
                <a:cs typeface="Arial"/>
                <a:sym typeface="Century Gothic"/>
              </a:rPr>
              <a:t>Sulfuric acid</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dirty="0">
                <a:solidFill>
                  <a:schemeClr val="dk1"/>
                </a:solidFill>
                <a:latin typeface="Century Gothic"/>
                <a:ea typeface="Arial"/>
                <a:cs typeface="Arial"/>
                <a:sym typeface="Century Gothic"/>
              </a:rPr>
              <a:t>Nitric acid</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We can represent what happens to strong acids in solutions:</a:t>
            </a:r>
          </a:p>
          <a:p>
            <a:pPr marR="0" lvl="0" algn="ctr"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ctr"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HC</a:t>
            </a:r>
            <a:r>
              <a:rPr lang="en-GB" sz="2400" dirty="0">
                <a:solidFill>
                  <a:schemeClr val="dk1"/>
                </a:solidFill>
                <a:latin typeface="PT Sans" panose="020B0503020203020204" pitchFamily="34" charset="77"/>
                <a:ea typeface="Arial"/>
                <a:cs typeface="Arial"/>
                <a:sym typeface="Century Gothic"/>
              </a:rPr>
              <a:t>l</a:t>
            </a:r>
            <a:r>
              <a:rPr lang="en-GB" sz="2400" dirty="0">
                <a:solidFill>
                  <a:schemeClr val="dk1"/>
                </a:solidFill>
                <a:latin typeface="Century Gothic"/>
                <a:ea typeface="Arial"/>
                <a:cs typeface="Arial"/>
                <a:sym typeface="Century Gothic"/>
              </a:rPr>
              <a:t> (aq) </a:t>
            </a:r>
            <a:r>
              <a:rPr lang="en-GB" sz="2400" dirty="0">
                <a:solidFill>
                  <a:schemeClr val="dk1"/>
                </a:solidFill>
                <a:latin typeface="Century Gothic"/>
                <a:ea typeface="Arial"/>
                <a:cs typeface="Arial"/>
                <a:sym typeface="Wingdings" pitchFamily="2" charset="2"/>
              </a:rPr>
              <a:t> H</a:t>
            </a:r>
            <a:r>
              <a:rPr lang="en-GB" sz="2400" baseline="30000" dirty="0">
                <a:solidFill>
                  <a:schemeClr val="dk1"/>
                </a:solidFill>
                <a:latin typeface="Century Gothic"/>
                <a:ea typeface="Arial"/>
                <a:cs typeface="Arial"/>
                <a:sym typeface="Wingdings" pitchFamily="2" charset="2"/>
              </a:rPr>
              <a:t>+</a:t>
            </a:r>
            <a:r>
              <a:rPr lang="en-GB" sz="2400" dirty="0">
                <a:solidFill>
                  <a:schemeClr val="dk1"/>
                </a:solidFill>
                <a:latin typeface="Century Gothic"/>
                <a:ea typeface="Arial"/>
                <a:cs typeface="Arial"/>
                <a:sym typeface="Wingdings" pitchFamily="2" charset="2"/>
              </a:rPr>
              <a:t> (aq) + C</a:t>
            </a:r>
            <a:r>
              <a:rPr lang="en-GB" sz="2400" dirty="0">
                <a:solidFill>
                  <a:schemeClr val="dk1"/>
                </a:solidFill>
                <a:latin typeface="PT Sans" panose="020B0503020203020204" pitchFamily="34" charset="77"/>
                <a:ea typeface="Arial"/>
                <a:cs typeface="Arial"/>
                <a:sym typeface="Wingdings" pitchFamily="2" charset="2"/>
              </a:rPr>
              <a:t>l</a:t>
            </a:r>
            <a:r>
              <a:rPr lang="en-GB" sz="2400" baseline="30000" dirty="0">
                <a:solidFill>
                  <a:schemeClr val="dk1"/>
                </a:solidFill>
                <a:latin typeface="Century Gothic"/>
                <a:ea typeface="Arial"/>
                <a:cs typeface="Arial"/>
                <a:sym typeface="Wingdings" pitchFamily="2" charset="2"/>
              </a:rPr>
              <a:t>-</a:t>
            </a:r>
            <a:r>
              <a:rPr lang="en-GB" sz="2400" dirty="0">
                <a:solidFill>
                  <a:schemeClr val="dk1"/>
                </a:solidFill>
                <a:latin typeface="Century Gothic"/>
                <a:ea typeface="Arial"/>
                <a:cs typeface="Arial"/>
                <a:sym typeface="Wingdings" pitchFamily="2" charset="2"/>
              </a:rPr>
              <a:t> (aq)</a:t>
            </a:r>
            <a:endParaRPr lang="en-GB" sz="2400" dirty="0">
              <a:solidFill>
                <a:schemeClr val="dk1"/>
              </a:solidFill>
              <a:latin typeface="Century Gothic"/>
              <a:ea typeface="Arial"/>
              <a:cs typeface="Arial"/>
              <a:sym typeface="Century Gothic"/>
            </a:endParaRPr>
          </a:p>
        </p:txBody>
      </p:sp>
    </p:spTree>
    <p:extLst>
      <p:ext uri="{BB962C8B-B14F-4D97-AF65-F5344CB8AC3E}">
        <p14:creationId xmlns:p14="http://schemas.microsoft.com/office/powerpoint/2010/main" val="388281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35506-7DD0-FEF4-35DF-7012279BBAAF}"/>
              </a:ext>
            </a:extLst>
          </p:cNvPr>
          <p:cNvSpPr>
            <a:spLocks noGrp="1"/>
          </p:cNvSpPr>
          <p:nvPr>
            <p:ph type="title"/>
          </p:nvPr>
        </p:nvSpPr>
        <p:spPr/>
        <p:txBody>
          <a:bodyPr/>
          <a:lstStyle/>
          <a:p>
            <a:r>
              <a:rPr lang="en-GB" dirty="0">
                <a:latin typeface="Century Gothic" panose="020B0502020202020204" pitchFamily="34" charset="0"/>
              </a:rPr>
              <a:t>Weak Acids</a:t>
            </a:r>
          </a:p>
        </p:txBody>
      </p:sp>
      <mc:AlternateContent xmlns:mc="http://schemas.openxmlformats.org/markup-compatibility/2006">
        <mc:Choice xmlns:a14="http://schemas.microsoft.com/office/drawing/2010/main" Requires="a14">
          <p:sp>
            <p:nvSpPr>
              <p:cNvPr id="3" name="Google Shape;106;p2">
                <a:extLst>
                  <a:ext uri="{FF2B5EF4-FFF2-40B4-BE49-F238E27FC236}">
                    <a16:creationId xmlns:a16="http://schemas.microsoft.com/office/drawing/2014/main" id="{206F353D-5EC2-D094-4553-8680776BF30B}"/>
                  </a:ext>
                </a:extLst>
              </p:cNvPr>
              <p:cNvSpPr txBox="1"/>
              <p:nvPr/>
            </p:nvSpPr>
            <p:spPr>
              <a:xfrm>
                <a:off x="498047" y="896279"/>
                <a:ext cx="10619985" cy="5262939"/>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A </a:t>
                </a:r>
                <a:r>
                  <a:rPr lang="en-GB" sz="2400" b="1" dirty="0">
                    <a:solidFill>
                      <a:schemeClr val="dk1"/>
                    </a:solidFill>
                    <a:latin typeface="Century Gothic"/>
                    <a:ea typeface="Arial"/>
                    <a:cs typeface="Arial"/>
                    <a:sym typeface="Century Gothic"/>
                  </a:rPr>
                  <a:t>weak</a:t>
                </a:r>
                <a:r>
                  <a:rPr lang="en-GB" sz="2400" dirty="0">
                    <a:solidFill>
                      <a:schemeClr val="dk1"/>
                    </a:solidFill>
                    <a:latin typeface="Century Gothic"/>
                    <a:ea typeface="Arial"/>
                    <a:cs typeface="Arial"/>
                    <a:sym typeface="Century Gothic"/>
                  </a:rPr>
                  <a:t> acid is one which </a:t>
                </a:r>
                <a:r>
                  <a:rPr lang="en-GB" sz="2400" b="1" dirty="0">
                    <a:solidFill>
                      <a:schemeClr val="dk1"/>
                    </a:solidFill>
                    <a:latin typeface="Century Gothic"/>
                    <a:ea typeface="Arial"/>
                    <a:cs typeface="Arial"/>
                    <a:sym typeface="Century Gothic"/>
                  </a:rPr>
                  <a:t>partially</a:t>
                </a:r>
                <a:r>
                  <a:rPr lang="en-GB" sz="2400" dirty="0">
                    <a:solidFill>
                      <a:schemeClr val="dk1"/>
                    </a:solidFill>
                    <a:latin typeface="Century Gothic"/>
                    <a:ea typeface="Arial"/>
                    <a:cs typeface="Arial"/>
                    <a:sym typeface="Century Gothic"/>
                  </a:rPr>
                  <a:t> </a:t>
                </a:r>
                <a:r>
                  <a:rPr lang="en-GB" sz="2400" b="1" dirty="0">
                    <a:solidFill>
                      <a:schemeClr val="dk1"/>
                    </a:solidFill>
                    <a:latin typeface="Century Gothic"/>
                    <a:ea typeface="Arial"/>
                    <a:cs typeface="Arial"/>
                    <a:sym typeface="Century Gothic"/>
                  </a:rPr>
                  <a:t>dissociates</a:t>
                </a:r>
                <a:r>
                  <a:rPr lang="en-GB" sz="2400" dirty="0">
                    <a:solidFill>
                      <a:schemeClr val="dk1"/>
                    </a:solidFill>
                    <a:latin typeface="Century Gothic"/>
                    <a:ea typeface="Arial"/>
                    <a:cs typeface="Arial"/>
                    <a:sym typeface="Century Gothic"/>
                  </a:rPr>
                  <a:t> in solution.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This means that not all the acid molecules break up into ions.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Weak acids are:</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dirty="0">
                    <a:solidFill>
                      <a:schemeClr val="dk1"/>
                    </a:solidFill>
                    <a:latin typeface="Century Gothic"/>
                    <a:ea typeface="Arial"/>
                    <a:cs typeface="Arial"/>
                    <a:sym typeface="Century Gothic"/>
                  </a:rPr>
                  <a:t>Ethanoic acid</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dirty="0">
                    <a:solidFill>
                      <a:schemeClr val="dk1"/>
                    </a:solidFill>
                    <a:latin typeface="Century Gothic"/>
                    <a:ea typeface="Arial"/>
                    <a:cs typeface="Arial"/>
                    <a:sym typeface="Century Gothic"/>
                  </a:rPr>
                  <a:t>Citric acid</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r>
                  <a:rPr lang="en-GB" sz="2400" dirty="0">
                    <a:solidFill>
                      <a:schemeClr val="dk1"/>
                    </a:solidFill>
                    <a:latin typeface="Century Gothic"/>
                    <a:ea typeface="Arial"/>
                    <a:cs typeface="Arial"/>
                    <a:sym typeface="Century Gothic"/>
                  </a:rPr>
                  <a:t>Carbonic acid</a:t>
                </a:r>
              </a:p>
              <a:p>
                <a:pPr marL="342900" marR="0" lvl="0" indent="-342900" algn="l" rtl="0">
                  <a:lnSpc>
                    <a:spcPct val="100000"/>
                  </a:lnSpc>
                  <a:spcBef>
                    <a:spcPts val="0"/>
                  </a:spcBef>
                  <a:spcAft>
                    <a:spcPts val="0"/>
                  </a:spcAft>
                  <a:buClr>
                    <a:schemeClr val="dk1"/>
                  </a:buClr>
                  <a:buSzPts val="2400"/>
                  <a:buFont typeface="Arial" panose="020B0604020202020204" pitchFamily="34" charset="0"/>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We can represent what happens to weak acids in solutions:</a:t>
                </a:r>
              </a:p>
              <a:p>
                <a:pPr marR="0" lvl="0" algn="ctr"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ctr"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CH</a:t>
                </a:r>
                <a:r>
                  <a:rPr lang="en-GB" sz="2400" baseline="-25000" dirty="0">
                    <a:solidFill>
                      <a:schemeClr val="dk1"/>
                    </a:solidFill>
                    <a:latin typeface="Century Gothic"/>
                    <a:ea typeface="Arial"/>
                    <a:cs typeface="Arial"/>
                    <a:sym typeface="Century Gothic"/>
                  </a:rPr>
                  <a:t>3</a:t>
                </a:r>
                <a:r>
                  <a:rPr lang="en-GB" sz="2400" dirty="0">
                    <a:solidFill>
                      <a:schemeClr val="dk1"/>
                    </a:solidFill>
                    <a:latin typeface="Century Gothic"/>
                    <a:ea typeface="Arial"/>
                    <a:cs typeface="Arial"/>
                    <a:sym typeface="Century Gothic"/>
                  </a:rPr>
                  <a:t>COOH (aq) </a:t>
                </a:r>
                <a14:m>
                  <m:oMath xmlns:m="http://schemas.openxmlformats.org/officeDocument/2006/math">
                    <m:r>
                      <a:rPr lang="en-GB" sz="2400" i="1" smtClean="0">
                        <a:solidFill>
                          <a:schemeClr val="dk1"/>
                        </a:solidFill>
                        <a:latin typeface="Cambria Math" panose="02040503050406030204" pitchFamily="18" charset="0"/>
                        <a:ea typeface="Cambria Math" panose="02040503050406030204" pitchFamily="18" charset="0"/>
                        <a:cs typeface="Arial"/>
                        <a:sym typeface="Century Gothic"/>
                      </a:rPr>
                      <m:t>⇌</m:t>
                    </m:r>
                  </m:oMath>
                </a14:m>
                <a:r>
                  <a:rPr lang="en-GB" sz="2400" dirty="0">
                    <a:solidFill>
                      <a:schemeClr val="dk1"/>
                    </a:solidFill>
                    <a:latin typeface="Century Gothic"/>
                    <a:ea typeface="Arial"/>
                    <a:cs typeface="Arial"/>
                    <a:sym typeface="Wingdings" pitchFamily="2" charset="2"/>
                  </a:rPr>
                  <a:t> H</a:t>
                </a:r>
                <a:r>
                  <a:rPr lang="en-GB" sz="2400" baseline="30000" dirty="0">
                    <a:solidFill>
                      <a:schemeClr val="dk1"/>
                    </a:solidFill>
                    <a:latin typeface="Century Gothic"/>
                    <a:ea typeface="Arial"/>
                    <a:cs typeface="Arial"/>
                    <a:sym typeface="Wingdings" pitchFamily="2" charset="2"/>
                  </a:rPr>
                  <a:t>+</a:t>
                </a:r>
                <a:r>
                  <a:rPr lang="en-GB" sz="2400" dirty="0">
                    <a:solidFill>
                      <a:schemeClr val="dk1"/>
                    </a:solidFill>
                    <a:latin typeface="Century Gothic"/>
                    <a:ea typeface="Arial"/>
                    <a:cs typeface="Arial"/>
                    <a:sym typeface="Wingdings" pitchFamily="2" charset="2"/>
                  </a:rPr>
                  <a:t> (aq) + CH</a:t>
                </a:r>
                <a:r>
                  <a:rPr lang="en-GB" sz="2400" baseline="-25000" dirty="0">
                    <a:solidFill>
                      <a:schemeClr val="dk1"/>
                    </a:solidFill>
                    <a:latin typeface="Century Gothic"/>
                    <a:ea typeface="Arial"/>
                    <a:cs typeface="Arial"/>
                    <a:sym typeface="Wingdings" pitchFamily="2" charset="2"/>
                  </a:rPr>
                  <a:t>3</a:t>
                </a:r>
                <a:r>
                  <a:rPr lang="en-GB" sz="2400" dirty="0">
                    <a:solidFill>
                      <a:schemeClr val="dk1"/>
                    </a:solidFill>
                    <a:latin typeface="Century Gothic"/>
                    <a:ea typeface="Arial"/>
                    <a:cs typeface="Arial"/>
                    <a:sym typeface="Wingdings" pitchFamily="2" charset="2"/>
                  </a:rPr>
                  <a:t>COO</a:t>
                </a:r>
                <a:r>
                  <a:rPr lang="en-GB" sz="2400" baseline="30000" dirty="0">
                    <a:solidFill>
                      <a:schemeClr val="dk1"/>
                    </a:solidFill>
                    <a:latin typeface="Century Gothic"/>
                    <a:ea typeface="Arial"/>
                    <a:cs typeface="Arial"/>
                    <a:sym typeface="Wingdings" pitchFamily="2" charset="2"/>
                  </a:rPr>
                  <a:t>-</a:t>
                </a:r>
                <a:r>
                  <a:rPr lang="en-GB" sz="2400" dirty="0">
                    <a:solidFill>
                      <a:schemeClr val="dk1"/>
                    </a:solidFill>
                    <a:latin typeface="Century Gothic"/>
                    <a:ea typeface="Arial"/>
                    <a:cs typeface="Arial"/>
                    <a:sym typeface="Wingdings" pitchFamily="2" charset="2"/>
                  </a:rPr>
                  <a:t> (aq)</a:t>
                </a:r>
                <a:endParaRPr lang="en-GB" sz="2400" dirty="0">
                  <a:solidFill>
                    <a:schemeClr val="dk1"/>
                  </a:solidFill>
                  <a:latin typeface="Century Gothic"/>
                  <a:ea typeface="Arial"/>
                  <a:cs typeface="Arial"/>
                  <a:sym typeface="Century Gothic"/>
                </a:endParaRPr>
              </a:p>
            </p:txBody>
          </p:sp>
        </mc:Choice>
        <mc:Fallback>
          <p:sp>
            <p:nvSpPr>
              <p:cNvPr id="3" name="Google Shape;106;p2">
                <a:extLst>
                  <a:ext uri="{FF2B5EF4-FFF2-40B4-BE49-F238E27FC236}">
                    <a16:creationId xmlns:a16="http://schemas.microsoft.com/office/drawing/2014/main" id="{206F353D-5EC2-D094-4553-8680776BF30B}"/>
                  </a:ext>
                </a:extLst>
              </p:cNvPr>
              <p:cNvSpPr txBox="1">
                <a:spLocks noRot="1" noChangeAspect="1" noMove="1" noResize="1" noEditPoints="1" noAdjustHandles="1" noChangeArrowheads="1" noChangeShapeType="1" noTextEdit="1"/>
              </p:cNvSpPr>
              <p:nvPr/>
            </p:nvSpPr>
            <p:spPr>
              <a:xfrm>
                <a:off x="498047" y="896279"/>
                <a:ext cx="10619985" cy="5262939"/>
              </a:xfrm>
              <a:prstGeom prst="rect">
                <a:avLst/>
              </a:prstGeom>
              <a:blipFill>
                <a:blip r:embed="rId3"/>
                <a:stretch>
                  <a:fillRect l="-956" t="-964" r="-836" b="-1928"/>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3496474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sz="2600" b="1" dirty="0">
                <a:latin typeface="Century Gothic" panose="020B0502020202020204" pitchFamily="34" charset="0"/>
              </a:rPr>
              <a:t>H</a:t>
            </a:r>
            <a:r>
              <a:rPr lang="en-US" sz="2600" b="1" baseline="30000" dirty="0">
                <a:latin typeface="Century Gothic" panose="020B0502020202020204" pitchFamily="34" charset="0"/>
              </a:rPr>
              <a:t>+</a:t>
            </a:r>
            <a:r>
              <a:rPr lang="en-US" sz="2600" b="1" dirty="0">
                <a:latin typeface="Century Gothic" panose="020B0502020202020204" pitchFamily="34" charset="0"/>
              </a:rPr>
              <a:t> ions and concentration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1026530" cy="769441"/>
          </a:xfrm>
          <a:prstGeom prst="rect">
            <a:avLst/>
          </a:prstGeom>
          <a:noFill/>
        </p:spPr>
        <p:txBody>
          <a:bodyPr wrap="square">
            <a:spAutoFit/>
          </a:bodyPr>
          <a:lstStyle/>
          <a:p>
            <a:r>
              <a:rPr lang="en-US" sz="2200" dirty="0">
                <a:latin typeface="Century Gothic" panose="020B0502020202020204" pitchFamily="34" charset="0"/>
              </a:rPr>
              <a:t>A sample of hydrochloric acid solution has a concentration of 1 x 10</a:t>
            </a:r>
            <a:r>
              <a:rPr lang="en-US" sz="2200" baseline="30000" dirty="0">
                <a:latin typeface="Century Gothic" panose="020B0502020202020204" pitchFamily="34" charset="0"/>
              </a:rPr>
              <a:t>-3</a:t>
            </a:r>
            <a:r>
              <a:rPr lang="en-US" sz="2200" dirty="0">
                <a:latin typeface="Century Gothic" panose="020B0502020202020204" pitchFamily="34" charset="0"/>
              </a:rPr>
              <a:t> mol/dm</a:t>
            </a:r>
            <a:r>
              <a:rPr lang="en-US" sz="2200" baseline="30000" dirty="0">
                <a:latin typeface="Century Gothic" panose="020B0502020202020204" pitchFamily="34" charset="0"/>
              </a:rPr>
              <a:t>3</a:t>
            </a:r>
            <a:r>
              <a:rPr lang="en-US" sz="2200" dirty="0">
                <a:latin typeface="Century Gothic" panose="020B0502020202020204" pitchFamily="34" charset="0"/>
              </a:rPr>
              <a:t>.</a:t>
            </a:r>
          </a:p>
          <a:p>
            <a:r>
              <a:rPr lang="en-US" sz="2200" dirty="0">
                <a:latin typeface="Century Gothic" panose="020B0502020202020204" pitchFamily="34" charset="0"/>
              </a:rPr>
              <a:t>The sample has a pH of 2. </a:t>
            </a:r>
          </a:p>
        </p:txBody>
      </p:sp>
      <p:sp>
        <p:nvSpPr>
          <p:cNvPr id="4" name="TextBox 3">
            <a:extLst>
              <a:ext uri="{FF2B5EF4-FFF2-40B4-BE49-F238E27FC236}">
                <a16:creationId xmlns:a16="http://schemas.microsoft.com/office/drawing/2014/main" id="{D07DD3C4-E122-30D7-8BA1-2E00859C39EF}"/>
              </a:ext>
            </a:extLst>
          </p:cNvPr>
          <p:cNvSpPr txBox="1"/>
          <p:nvPr/>
        </p:nvSpPr>
        <p:spPr>
          <a:xfrm>
            <a:off x="348267" y="1754668"/>
            <a:ext cx="10801953" cy="430887"/>
          </a:xfrm>
          <a:prstGeom prst="rect">
            <a:avLst/>
          </a:prstGeom>
          <a:noFill/>
        </p:spPr>
        <p:txBody>
          <a:bodyPr wrap="square">
            <a:spAutoFit/>
          </a:bodyPr>
          <a:lstStyle/>
          <a:p>
            <a:r>
              <a:rPr lang="en-US" sz="2200" i="1" dirty="0">
                <a:latin typeface="Century Gothic" panose="020B0502020202020204" pitchFamily="34" charset="0"/>
              </a:rPr>
              <a:t>Is hydrochloric acid a strong acid or a weak acid?</a:t>
            </a:r>
          </a:p>
        </p:txBody>
      </p:sp>
      <p:sp>
        <p:nvSpPr>
          <p:cNvPr id="3" name="TextBox 2">
            <a:extLst>
              <a:ext uri="{FF2B5EF4-FFF2-40B4-BE49-F238E27FC236}">
                <a16:creationId xmlns:a16="http://schemas.microsoft.com/office/drawing/2014/main" id="{6095EAB9-3AC7-22F3-DAAA-DD0837E0C823}"/>
              </a:ext>
            </a:extLst>
          </p:cNvPr>
          <p:cNvSpPr txBox="1"/>
          <p:nvPr/>
        </p:nvSpPr>
        <p:spPr>
          <a:xfrm>
            <a:off x="322979" y="2216666"/>
            <a:ext cx="10903821" cy="430887"/>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A strong acid. It fully dissociates into H</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and C</a:t>
            </a:r>
            <a:r>
              <a:rPr lang="en-US" sz="2200" b="1" dirty="0">
                <a:solidFill>
                  <a:schemeClr val="accent1"/>
                </a:solidFill>
                <a:latin typeface="PT Sans" panose="020B0503020203020204" pitchFamily="34" charset="77"/>
              </a:rPr>
              <a:t>l</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ions in solution.</a:t>
            </a:r>
          </a:p>
        </p:txBody>
      </p:sp>
      <p:sp>
        <p:nvSpPr>
          <p:cNvPr id="5" name="TextBox 4">
            <a:extLst>
              <a:ext uri="{FF2B5EF4-FFF2-40B4-BE49-F238E27FC236}">
                <a16:creationId xmlns:a16="http://schemas.microsoft.com/office/drawing/2014/main" id="{6AB95EAB-6D29-A3F0-E03F-26C1BE952B60}"/>
              </a:ext>
            </a:extLst>
          </p:cNvPr>
          <p:cNvSpPr txBox="1"/>
          <p:nvPr/>
        </p:nvSpPr>
        <p:spPr>
          <a:xfrm>
            <a:off x="333180" y="2735509"/>
            <a:ext cx="10810470" cy="769441"/>
          </a:xfrm>
          <a:prstGeom prst="rect">
            <a:avLst/>
          </a:prstGeom>
          <a:noFill/>
        </p:spPr>
        <p:txBody>
          <a:bodyPr wrap="square">
            <a:spAutoFit/>
          </a:bodyPr>
          <a:lstStyle/>
          <a:p>
            <a:r>
              <a:rPr lang="en-US" sz="2200" i="1" dirty="0">
                <a:latin typeface="Century Gothic" panose="020B0502020202020204" pitchFamily="34" charset="0"/>
              </a:rPr>
              <a:t>If the sample is diluted to a concentration of 1 x10</a:t>
            </a:r>
            <a:r>
              <a:rPr lang="en-US" sz="2200" i="1" baseline="30000" dirty="0">
                <a:latin typeface="Century Gothic" panose="020B0502020202020204" pitchFamily="34" charset="0"/>
              </a:rPr>
              <a:t>-5</a:t>
            </a:r>
            <a:r>
              <a:rPr lang="en-US" sz="2200" i="1" dirty="0">
                <a:latin typeface="Century Gothic" panose="020B0502020202020204" pitchFamily="34" charset="0"/>
              </a:rPr>
              <a:t> mol/dm</a:t>
            </a:r>
            <a:r>
              <a:rPr lang="en-US" sz="2200" i="1" baseline="30000" dirty="0">
                <a:latin typeface="Century Gothic" panose="020B0502020202020204" pitchFamily="34" charset="0"/>
              </a:rPr>
              <a:t>3</a:t>
            </a:r>
            <a:r>
              <a:rPr lang="en-US" sz="2200" i="1" dirty="0">
                <a:latin typeface="Century Gothic" panose="020B0502020202020204" pitchFamily="34" charset="0"/>
              </a:rPr>
              <a:t>, what happens to its pH?</a:t>
            </a:r>
          </a:p>
        </p:txBody>
      </p:sp>
      <p:sp>
        <p:nvSpPr>
          <p:cNvPr id="9" name="TextBox 8">
            <a:extLst>
              <a:ext uri="{FF2B5EF4-FFF2-40B4-BE49-F238E27FC236}">
                <a16:creationId xmlns:a16="http://schemas.microsoft.com/office/drawing/2014/main" id="{CA265FAF-80CF-4CDC-032A-442631098527}"/>
              </a:ext>
            </a:extLst>
          </p:cNvPr>
          <p:cNvSpPr txBox="1"/>
          <p:nvPr/>
        </p:nvSpPr>
        <p:spPr>
          <a:xfrm>
            <a:off x="376559" y="3505873"/>
            <a:ext cx="8564241" cy="1446550"/>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The concentration of H+ ions decreases by a factor of 100.</a:t>
            </a:r>
          </a:p>
          <a:p>
            <a:r>
              <a:rPr lang="en-US" sz="2200" b="1" dirty="0">
                <a:solidFill>
                  <a:schemeClr val="accent1"/>
                </a:solidFill>
                <a:latin typeface="Century Gothic" panose="020B0502020202020204" pitchFamily="34" charset="0"/>
              </a:rPr>
              <a:t>This means it has decreased by a factor of 10, then another factor of 10.</a:t>
            </a:r>
          </a:p>
          <a:p>
            <a:r>
              <a:rPr lang="en-US" sz="2200" b="1" dirty="0">
                <a:solidFill>
                  <a:schemeClr val="accent1"/>
                </a:solidFill>
                <a:latin typeface="Century Gothic" panose="020B0502020202020204" pitchFamily="34" charset="0"/>
              </a:rPr>
              <a:t>For each factor of 10 decrease, pH increases by 1 unit.</a:t>
            </a:r>
          </a:p>
        </p:txBody>
      </p:sp>
      <p:sp>
        <p:nvSpPr>
          <p:cNvPr id="6" name="TextBox 5">
            <a:extLst>
              <a:ext uri="{FF2B5EF4-FFF2-40B4-BE49-F238E27FC236}">
                <a16:creationId xmlns:a16="http://schemas.microsoft.com/office/drawing/2014/main" id="{CD495DA9-19C9-DE17-8C7A-7142B1891635}"/>
              </a:ext>
            </a:extLst>
          </p:cNvPr>
          <p:cNvSpPr txBox="1"/>
          <p:nvPr/>
        </p:nvSpPr>
        <p:spPr>
          <a:xfrm>
            <a:off x="376559" y="4979073"/>
            <a:ext cx="8361041" cy="769441"/>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The new sample has increased by 2 pH units, so the new pH is pH 4. </a:t>
            </a:r>
          </a:p>
        </p:txBody>
      </p:sp>
      <p:pic>
        <p:nvPicPr>
          <p:cNvPr id="1026" name="Picture 2">
            <a:extLst>
              <a:ext uri="{FF2B5EF4-FFF2-40B4-BE49-F238E27FC236}">
                <a16:creationId xmlns:a16="http://schemas.microsoft.com/office/drawing/2014/main" id="{3209F39C-A9AE-26BE-280C-BC3AA0E85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7734" y="3223683"/>
            <a:ext cx="2336800" cy="3492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C362ACD-EC44-95A9-6641-B754F3A95109}"/>
              </a:ext>
            </a:extLst>
          </p:cNvPr>
          <p:cNvSpPr txBox="1"/>
          <p:nvPr/>
        </p:nvSpPr>
        <p:spPr>
          <a:xfrm>
            <a:off x="383980" y="5766575"/>
            <a:ext cx="6050687" cy="430887"/>
          </a:xfrm>
          <a:prstGeom prst="rect">
            <a:avLst/>
          </a:prstGeom>
          <a:noFill/>
        </p:spPr>
        <p:txBody>
          <a:bodyPr wrap="square">
            <a:spAutoFit/>
          </a:bodyPr>
          <a:lstStyle/>
          <a:p>
            <a:r>
              <a:rPr lang="en-US" sz="2200" i="1" dirty="0">
                <a:latin typeface="Century Gothic" panose="020B0502020202020204" pitchFamily="34" charset="0"/>
              </a:rPr>
              <a:t>How would the sample have been diluted?</a:t>
            </a:r>
          </a:p>
        </p:txBody>
      </p:sp>
      <p:sp>
        <p:nvSpPr>
          <p:cNvPr id="11" name="TextBox 10">
            <a:extLst>
              <a:ext uri="{FF2B5EF4-FFF2-40B4-BE49-F238E27FC236}">
                <a16:creationId xmlns:a16="http://schemas.microsoft.com/office/drawing/2014/main" id="{C3220022-2E80-7F33-4095-3D08B767A4CB}"/>
              </a:ext>
            </a:extLst>
          </p:cNvPr>
          <p:cNvSpPr txBox="1"/>
          <p:nvPr/>
        </p:nvSpPr>
        <p:spPr>
          <a:xfrm>
            <a:off x="393493" y="6088559"/>
            <a:ext cx="8361041" cy="769441"/>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By adding more solvent, so there is a smaller amount of solute per unit volume. </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P spid="9" grpId="0"/>
      <p:bldP spid="6" grpId="0"/>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265056" y="0"/>
            <a:ext cx="11238075" cy="720000"/>
          </a:xfrm>
        </p:spPr>
        <p:txBody>
          <a:bodyPr>
            <a:normAutofit/>
          </a:bodyPr>
          <a:lstStyle/>
          <a:p>
            <a:r>
              <a:rPr lang="en-US" dirty="0">
                <a:latin typeface="Century Gothic" panose="020B0502020202020204" pitchFamily="34" charset="0"/>
              </a:rPr>
              <a:t>Is this correct?</a:t>
            </a:r>
          </a:p>
        </p:txBody>
      </p:sp>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3">
            <a:clrChange>
              <a:clrFrom>
                <a:srgbClr val="FFFFFF"/>
              </a:clrFrom>
              <a:clrTo>
                <a:srgbClr val="FFFFFF">
                  <a:alpha val="0"/>
                </a:srgbClr>
              </a:clrTo>
            </a:clrChange>
          </a:blip>
          <a:srcRect l="27780" r="25910"/>
          <a:stretch/>
        </p:blipFill>
        <p:spPr>
          <a:xfrm rot="5400000">
            <a:off x="4247234" y="473462"/>
            <a:ext cx="3997851" cy="6128718"/>
          </a:xfrm>
          <a:prstGeom prst="rect">
            <a:avLst/>
          </a:prstGeom>
        </p:spPr>
      </p:pic>
      <p:sp>
        <p:nvSpPr>
          <p:cNvPr id="14" name="TextBox 13">
            <a:extLst>
              <a:ext uri="{FF2B5EF4-FFF2-40B4-BE49-F238E27FC236}">
                <a16:creationId xmlns:a16="http://schemas.microsoft.com/office/drawing/2014/main" id="{FDB9E6EF-D5F8-CD4E-89D9-48518E23E7D1}"/>
              </a:ext>
            </a:extLst>
          </p:cNvPr>
          <p:cNvSpPr txBox="1"/>
          <p:nvPr/>
        </p:nvSpPr>
        <p:spPr>
          <a:xfrm>
            <a:off x="4167820" y="2137518"/>
            <a:ext cx="4397473" cy="2246769"/>
          </a:xfrm>
          <a:prstGeom prst="rect">
            <a:avLst/>
          </a:prstGeom>
          <a:noFill/>
          <a:ln>
            <a:noFill/>
          </a:ln>
        </p:spPr>
        <p:txBody>
          <a:bodyPr wrap="square" rtlCol="0">
            <a:spAutoFit/>
          </a:bodyPr>
          <a:lstStyle/>
          <a:p>
            <a:r>
              <a:rPr lang="en-US" sz="2800" dirty="0">
                <a:latin typeface="Century Gothic" panose="020B0502020202020204" pitchFamily="34" charset="0"/>
              </a:rPr>
              <a:t>If they have the same concentration, hydrochloric acid will have a higher pH than ethanoic acid.</a:t>
            </a:r>
          </a:p>
        </p:txBody>
      </p:sp>
    </p:spTree>
    <p:extLst>
      <p:ext uri="{BB962C8B-B14F-4D97-AF65-F5344CB8AC3E}">
        <p14:creationId xmlns:p14="http://schemas.microsoft.com/office/powerpoint/2010/main" val="1704903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21467" y="0"/>
            <a:ext cx="10620000" cy="720000"/>
          </a:xfrm>
        </p:spPr>
        <p:txBody>
          <a:bodyPr/>
          <a:lstStyle/>
          <a:p>
            <a:r>
              <a:rPr lang="en-US" dirty="0">
                <a:latin typeface="Century Gothic" panose="020B0502020202020204" pitchFamily="34" charset="0"/>
              </a:rPr>
              <a:t>Can you explain the difference between these two terms?</a:t>
            </a:r>
          </a:p>
        </p:txBody>
      </p:sp>
      <p:sp>
        <p:nvSpPr>
          <p:cNvPr id="5" name="TextBox 4">
            <a:extLst>
              <a:ext uri="{FF2B5EF4-FFF2-40B4-BE49-F238E27FC236}">
                <a16:creationId xmlns:a16="http://schemas.microsoft.com/office/drawing/2014/main" id="{EE23E189-4F40-E84E-BF13-3786EF9E30C0}"/>
              </a:ext>
            </a:extLst>
          </p:cNvPr>
          <p:cNvSpPr txBox="1"/>
          <p:nvPr/>
        </p:nvSpPr>
        <p:spPr>
          <a:xfrm>
            <a:off x="3183099" y="1589448"/>
            <a:ext cx="6756768" cy="1015663"/>
          </a:xfrm>
          <a:prstGeom prst="rect">
            <a:avLst/>
          </a:prstGeom>
          <a:noFill/>
          <a:ln>
            <a:noFill/>
          </a:ln>
        </p:spPr>
        <p:txBody>
          <a:bodyPr wrap="square" rtlCol="0">
            <a:spAutoFit/>
          </a:bodyPr>
          <a:lstStyle/>
          <a:p>
            <a:r>
              <a:rPr lang="en-US" sz="6000" dirty="0">
                <a:latin typeface="Century Gothic" panose="020B0502020202020204" pitchFamily="34" charset="0"/>
              </a:rPr>
              <a:t>A strong acid</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325829" y="2009214"/>
            <a:ext cx="4810805" cy="3415304"/>
          </a:xfrm>
          <a:prstGeom prst="rect">
            <a:avLst/>
          </a:prstGeom>
        </p:spPr>
      </p:pic>
      <p:sp>
        <p:nvSpPr>
          <p:cNvPr id="3" name="TextBox 2">
            <a:extLst>
              <a:ext uri="{FF2B5EF4-FFF2-40B4-BE49-F238E27FC236}">
                <a16:creationId xmlns:a16="http://schemas.microsoft.com/office/drawing/2014/main" id="{8F74ADC7-272C-BBEC-5873-445F61AA1A38}"/>
              </a:ext>
            </a:extLst>
          </p:cNvPr>
          <p:cNvSpPr txBox="1"/>
          <p:nvPr/>
        </p:nvSpPr>
        <p:spPr>
          <a:xfrm>
            <a:off x="3013766" y="4942247"/>
            <a:ext cx="8060634" cy="1015663"/>
          </a:xfrm>
          <a:prstGeom prst="rect">
            <a:avLst/>
          </a:prstGeom>
          <a:noFill/>
          <a:ln>
            <a:noFill/>
          </a:ln>
        </p:spPr>
        <p:txBody>
          <a:bodyPr wrap="square" rtlCol="0">
            <a:spAutoFit/>
          </a:bodyPr>
          <a:lstStyle/>
          <a:p>
            <a:r>
              <a:rPr lang="en-US" sz="6000" dirty="0">
                <a:latin typeface="Century Gothic" panose="020B0502020202020204" pitchFamily="34" charset="0"/>
              </a:rPr>
              <a:t>A concentrated acid</a:t>
            </a:r>
          </a:p>
        </p:txBody>
      </p:sp>
    </p:spTree>
    <p:extLst>
      <p:ext uri="{BB962C8B-B14F-4D97-AF65-F5344CB8AC3E}">
        <p14:creationId xmlns:p14="http://schemas.microsoft.com/office/powerpoint/2010/main" val="2783608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1984" y="1875900"/>
            <a:ext cx="10858402" cy="4154984"/>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A strong acid has a high pH</a:t>
            </a:r>
            <a:endParaRPr lang="en-GB" sz="2400" baseline="300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A strong acid dissociates fully in solution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Ethanoic acid is a strong acid</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Concentration does not affect pH</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If two acids have the same concentration, the stronger acid will have a lower pH</a:t>
            </a:r>
            <a:endParaRPr lang="en-GB" sz="2400" baseline="30000" dirty="0">
              <a:latin typeface="Century Gothic" panose="020B0502020202020204" pitchFamily="34" charset="0"/>
            </a:endParaRPr>
          </a:p>
          <a:p>
            <a:endParaRPr lang="en-GB" sz="2400" dirty="0">
              <a:latin typeface="Century Gothic" panose="020B0502020202020204" pitchFamily="34" charset="0"/>
            </a:endParaRPr>
          </a:p>
        </p:txBody>
      </p:sp>
      <p:pic>
        <p:nvPicPr>
          <p:cNvPr id="11" name="Google Shape;149;p4">
            <a:extLst>
              <a:ext uri="{FF2B5EF4-FFF2-40B4-BE49-F238E27FC236}">
                <a16:creationId xmlns:a16="http://schemas.microsoft.com/office/drawing/2014/main" id="{A0303633-5184-423F-B58A-0AE085288175}"/>
              </a:ext>
            </a:extLst>
          </p:cNvPr>
          <p:cNvPicPr preferRelativeResize="0"/>
          <p:nvPr/>
        </p:nvPicPr>
        <p:blipFill rotWithShape="1">
          <a:blip r:embed="rId3">
            <a:alphaModFix/>
          </a:blip>
          <a:srcRect/>
          <a:stretch/>
        </p:blipFill>
        <p:spPr>
          <a:xfrm>
            <a:off x="8759790" y="152345"/>
            <a:ext cx="1120928" cy="1451113"/>
          </a:xfrm>
          <a:prstGeom prst="rect">
            <a:avLst/>
          </a:prstGeom>
          <a:noFill/>
          <a:ln>
            <a:noFill/>
          </a:ln>
        </p:spPr>
      </p:pic>
      <p:pic>
        <p:nvPicPr>
          <p:cNvPr id="12" name="Google Shape;150;p4">
            <a:extLst>
              <a:ext uri="{FF2B5EF4-FFF2-40B4-BE49-F238E27FC236}">
                <a16:creationId xmlns:a16="http://schemas.microsoft.com/office/drawing/2014/main" id="{18A7AB51-70CA-415C-A0C7-99C44ABB88F4}"/>
              </a:ext>
            </a:extLst>
          </p:cNvPr>
          <p:cNvPicPr preferRelativeResize="0"/>
          <p:nvPr/>
        </p:nvPicPr>
        <p:blipFill rotWithShape="1">
          <a:blip r:embed="rId4">
            <a:alphaModFix/>
          </a:blip>
          <a:srcRect/>
          <a:stretch/>
        </p:blipFill>
        <p:spPr>
          <a:xfrm rot="10800000">
            <a:off x="10284455" y="0"/>
            <a:ext cx="1116000" cy="1444733"/>
          </a:xfrm>
          <a:prstGeom prst="rect">
            <a:avLst/>
          </a:prstGeom>
          <a:noFill/>
          <a:ln>
            <a:noFill/>
          </a:ln>
        </p:spPr>
      </p:pic>
      <p:sp>
        <p:nvSpPr>
          <p:cNvPr id="3" name="TextBox 2">
            <a:extLst>
              <a:ext uri="{FF2B5EF4-FFF2-40B4-BE49-F238E27FC236}">
                <a16:creationId xmlns:a16="http://schemas.microsoft.com/office/drawing/2014/main" id="{4EEDA05D-EEC4-3E44-AAF2-E451BACD0F4D}"/>
              </a:ext>
            </a:extLst>
          </p:cNvPr>
          <p:cNvSpPr txBox="1"/>
          <p:nvPr/>
        </p:nvSpPr>
        <p:spPr>
          <a:xfrm>
            <a:off x="6802862" y="2589164"/>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8" name="TextBox 7">
            <a:extLst>
              <a:ext uri="{FF2B5EF4-FFF2-40B4-BE49-F238E27FC236}">
                <a16:creationId xmlns:a16="http://schemas.microsoft.com/office/drawing/2014/main" id="{5746573F-9D21-2843-8B49-77222F5FD362}"/>
              </a:ext>
            </a:extLst>
          </p:cNvPr>
          <p:cNvSpPr txBox="1"/>
          <p:nvPr/>
        </p:nvSpPr>
        <p:spPr>
          <a:xfrm>
            <a:off x="5350331" y="3339025"/>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9" name="TextBox 8">
            <a:extLst>
              <a:ext uri="{FF2B5EF4-FFF2-40B4-BE49-F238E27FC236}">
                <a16:creationId xmlns:a16="http://schemas.microsoft.com/office/drawing/2014/main" id="{22E8FA58-F56E-A94E-AC37-87A23C21A55E}"/>
              </a:ext>
            </a:extLst>
          </p:cNvPr>
          <p:cNvSpPr txBox="1"/>
          <p:nvPr/>
        </p:nvSpPr>
        <p:spPr>
          <a:xfrm>
            <a:off x="3473772" y="5150080"/>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10" name="TextBox 9">
            <a:extLst>
              <a:ext uri="{FF2B5EF4-FFF2-40B4-BE49-F238E27FC236}">
                <a16:creationId xmlns:a16="http://schemas.microsoft.com/office/drawing/2014/main" id="{3D584EE3-DB6B-F947-B089-18BD86DC9205}"/>
              </a:ext>
            </a:extLst>
          </p:cNvPr>
          <p:cNvSpPr txBox="1"/>
          <p:nvPr/>
        </p:nvSpPr>
        <p:spPr>
          <a:xfrm>
            <a:off x="5156980" y="1868772"/>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4" name="TextBox 13">
            <a:extLst>
              <a:ext uri="{FF2B5EF4-FFF2-40B4-BE49-F238E27FC236}">
                <a16:creationId xmlns:a16="http://schemas.microsoft.com/office/drawing/2014/main" id="{5D274766-0F69-004B-A0DF-2247B1101A24}"/>
              </a:ext>
            </a:extLst>
          </p:cNvPr>
          <p:cNvSpPr txBox="1"/>
          <p:nvPr/>
        </p:nvSpPr>
        <p:spPr>
          <a:xfrm>
            <a:off x="5988605" y="4047401"/>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5" name="Title 4">
            <a:extLst>
              <a:ext uri="{FF2B5EF4-FFF2-40B4-BE49-F238E27FC236}">
                <a16:creationId xmlns:a16="http://schemas.microsoft.com/office/drawing/2014/main" id="{0ECDBC58-6116-AD51-C5E1-F570582E792A}"/>
              </a:ext>
            </a:extLst>
          </p:cNvPr>
          <p:cNvSpPr>
            <a:spLocks noGrp="1"/>
          </p:cNvSpPr>
          <p:nvPr>
            <p:ph type="title"/>
          </p:nvPr>
        </p:nvSpPr>
        <p:spPr>
          <a:xfrm>
            <a:off x="433674" y="0"/>
            <a:ext cx="10620000" cy="720000"/>
          </a:xfrm>
        </p:spPr>
        <p:txBody>
          <a:bodyPr/>
          <a:lstStyle/>
          <a:p>
            <a:r>
              <a:rPr lang="en-GB" dirty="0">
                <a:latin typeface="Century Gothic" panose="020B0502020202020204" pitchFamily="34" charset="0"/>
              </a:rPr>
              <a:t>True or false?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438401" y="0"/>
            <a:ext cx="10620000" cy="720000"/>
          </a:xfrm>
        </p:spPr>
        <p:txBody>
          <a:bodyPr/>
          <a:lstStyle/>
          <a:p>
            <a:r>
              <a:rPr lang="en-US" dirty="0">
                <a:latin typeface="Century Gothic" panose="020B0502020202020204" pitchFamily="34" charset="0"/>
              </a:rPr>
              <a:t>E</a:t>
            </a:r>
            <a:r>
              <a:rPr lang="en-US" sz="2600" b="1" dirty="0">
                <a:latin typeface="Century Gothic" panose="020B0502020202020204" pitchFamily="34" charset="0"/>
              </a:rPr>
              <a:t>xplaining pH difference</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0964240" cy="1200329"/>
          </a:xfrm>
          <a:prstGeom prst="rect">
            <a:avLst/>
          </a:prstGeom>
          <a:noFill/>
        </p:spPr>
        <p:txBody>
          <a:bodyPr wrap="square">
            <a:spAutoFit/>
          </a:bodyPr>
          <a:lstStyle/>
          <a:p>
            <a:r>
              <a:rPr lang="en-US" sz="2400" dirty="0">
                <a:latin typeface="Century Gothic" panose="020B0502020202020204" pitchFamily="34" charset="0"/>
              </a:rPr>
              <a:t>A scientist has two samples of acids: </a:t>
            </a:r>
          </a:p>
          <a:p>
            <a:r>
              <a:rPr lang="en-US" sz="2400" b="1" dirty="0">
                <a:latin typeface="Century Gothic" panose="020B0502020202020204" pitchFamily="34" charset="0"/>
              </a:rPr>
              <a:t>2 mol/dm</a:t>
            </a:r>
            <a:r>
              <a:rPr lang="en-US" sz="2400" b="1" baseline="30000" dirty="0">
                <a:latin typeface="Century Gothic" panose="020B0502020202020204" pitchFamily="34" charset="0"/>
              </a:rPr>
              <a:t>3</a:t>
            </a:r>
            <a:r>
              <a:rPr lang="en-US" sz="2400" b="1" dirty="0">
                <a:latin typeface="Century Gothic" panose="020B0502020202020204" pitchFamily="34" charset="0"/>
              </a:rPr>
              <a:t> hydrochloric acid</a:t>
            </a:r>
          </a:p>
          <a:p>
            <a:r>
              <a:rPr lang="en-US" sz="2400" b="1" dirty="0">
                <a:latin typeface="Century Gothic" panose="020B0502020202020204" pitchFamily="34" charset="0"/>
              </a:rPr>
              <a:t>1 mol/dm</a:t>
            </a:r>
            <a:r>
              <a:rPr lang="en-US" sz="2400" b="1" baseline="30000" dirty="0">
                <a:latin typeface="Century Gothic" panose="020B0502020202020204" pitchFamily="34" charset="0"/>
              </a:rPr>
              <a:t>3</a:t>
            </a:r>
            <a:r>
              <a:rPr lang="en-US" sz="2400" b="1" dirty="0">
                <a:latin typeface="Century Gothic" panose="020B0502020202020204" pitchFamily="34" charset="0"/>
              </a:rPr>
              <a:t> ethanoic acid</a:t>
            </a:r>
          </a:p>
        </p:txBody>
      </p:sp>
      <p:sp>
        <p:nvSpPr>
          <p:cNvPr id="5" name="TextBox 4">
            <a:extLst>
              <a:ext uri="{FF2B5EF4-FFF2-40B4-BE49-F238E27FC236}">
                <a16:creationId xmlns:a16="http://schemas.microsoft.com/office/drawing/2014/main" id="{6AB95EAB-6D29-A3F0-E03F-26C1BE952B60}"/>
              </a:ext>
            </a:extLst>
          </p:cNvPr>
          <p:cNvSpPr txBox="1"/>
          <p:nvPr/>
        </p:nvSpPr>
        <p:spPr>
          <a:xfrm>
            <a:off x="324407" y="2158990"/>
            <a:ext cx="11167008" cy="461665"/>
          </a:xfrm>
          <a:prstGeom prst="rect">
            <a:avLst/>
          </a:prstGeom>
          <a:noFill/>
        </p:spPr>
        <p:txBody>
          <a:bodyPr wrap="square">
            <a:spAutoFit/>
          </a:bodyPr>
          <a:lstStyle/>
          <a:p>
            <a:r>
              <a:rPr lang="en-US" sz="2400" i="1" dirty="0">
                <a:latin typeface="Century Gothic" panose="020B0502020202020204" pitchFamily="34" charset="0"/>
              </a:rPr>
              <a:t>Which is the stronger acid?</a:t>
            </a:r>
          </a:p>
        </p:txBody>
      </p:sp>
      <p:sp>
        <p:nvSpPr>
          <p:cNvPr id="4" name="TextBox 3">
            <a:extLst>
              <a:ext uri="{FF2B5EF4-FFF2-40B4-BE49-F238E27FC236}">
                <a16:creationId xmlns:a16="http://schemas.microsoft.com/office/drawing/2014/main" id="{BEC5293E-5D49-C006-F216-1F8E449F392E}"/>
              </a:ext>
            </a:extLst>
          </p:cNvPr>
          <p:cNvSpPr txBox="1"/>
          <p:nvPr/>
        </p:nvSpPr>
        <p:spPr>
          <a:xfrm>
            <a:off x="356845" y="2606133"/>
            <a:ext cx="6856755" cy="430887"/>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Hydrochloric acid. Ethanoic acid is a weak acid.</a:t>
            </a:r>
          </a:p>
        </p:txBody>
      </p:sp>
      <p:sp>
        <p:nvSpPr>
          <p:cNvPr id="6" name="TextBox 5">
            <a:extLst>
              <a:ext uri="{FF2B5EF4-FFF2-40B4-BE49-F238E27FC236}">
                <a16:creationId xmlns:a16="http://schemas.microsoft.com/office/drawing/2014/main" id="{E9ACEEAD-F77A-8244-7646-256DD8EF966C}"/>
              </a:ext>
            </a:extLst>
          </p:cNvPr>
          <p:cNvSpPr txBox="1"/>
          <p:nvPr/>
        </p:nvSpPr>
        <p:spPr>
          <a:xfrm>
            <a:off x="375207" y="3056456"/>
            <a:ext cx="11167008" cy="461665"/>
          </a:xfrm>
          <a:prstGeom prst="rect">
            <a:avLst/>
          </a:prstGeom>
          <a:noFill/>
        </p:spPr>
        <p:txBody>
          <a:bodyPr wrap="square">
            <a:spAutoFit/>
          </a:bodyPr>
          <a:lstStyle/>
          <a:p>
            <a:r>
              <a:rPr lang="en-US" sz="2400" i="1" dirty="0">
                <a:latin typeface="Century Gothic" panose="020B0502020202020204" pitchFamily="34" charset="0"/>
              </a:rPr>
              <a:t>Which is the more concentrated acid?</a:t>
            </a:r>
          </a:p>
        </p:txBody>
      </p:sp>
      <p:sp>
        <p:nvSpPr>
          <p:cNvPr id="7" name="TextBox 6">
            <a:extLst>
              <a:ext uri="{FF2B5EF4-FFF2-40B4-BE49-F238E27FC236}">
                <a16:creationId xmlns:a16="http://schemas.microsoft.com/office/drawing/2014/main" id="{C2336A94-C639-CD09-0FB6-0D081EDC302F}"/>
              </a:ext>
            </a:extLst>
          </p:cNvPr>
          <p:cNvSpPr txBox="1"/>
          <p:nvPr/>
        </p:nvSpPr>
        <p:spPr>
          <a:xfrm>
            <a:off x="407645" y="3503599"/>
            <a:ext cx="9295155" cy="769441"/>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Hydrochloric acid. It has a greater amount of solute (number of moles) per unit volume.</a:t>
            </a:r>
          </a:p>
        </p:txBody>
      </p:sp>
      <p:sp>
        <p:nvSpPr>
          <p:cNvPr id="9" name="TextBox 8">
            <a:extLst>
              <a:ext uri="{FF2B5EF4-FFF2-40B4-BE49-F238E27FC236}">
                <a16:creationId xmlns:a16="http://schemas.microsoft.com/office/drawing/2014/main" id="{9DDF3B29-FD17-E17C-671E-A6D6AF6F7EC8}"/>
              </a:ext>
            </a:extLst>
          </p:cNvPr>
          <p:cNvSpPr txBox="1"/>
          <p:nvPr/>
        </p:nvSpPr>
        <p:spPr>
          <a:xfrm>
            <a:off x="392140" y="4292589"/>
            <a:ext cx="11167008" cy="461665"/>
          </a:xfrm>
          <a:prstGeom prst="rect">
            <a:avLst/>
          </a:prstGeom>
          <a:noFill/>
        </p:spPr>
        <p:txBody>
          <a:bodyPr wrap="square">
            <a:spAutoFit/>
          </a:bodyPr>
          <a:lstStyle/>
          <a:p>
            <a:r>
              <a:rPr lang="en-US" sz="2400" i="1" dirty="0">
                <a:latin typeface="Century Gothic" panose="020B0502020202020204" pitchFamily="34" charset="0"/>
              </a:rPr>
              <a:t>Which would have the lower pH?</a:t>
            </a:r>
          </a:p>
        </p:txBody>
      </p:sp>
      <p:sp>
        <p:nvSpPr>
          <p:cNvPr id="10" name="TextBox 9">
            <a:extLst>
              <a:ext uri="{FF2B5EF4-FFF2-40B4-BE49-F238E27FC236}">
                <a16:creationId xmlns:a16="http://schemas.microsoft.com/office/drawing/2014/main" id="{C4D4F10D-E80E-0848-5F6B-E334B689C71F}"/>
              </a:ext>
            </a:extLst>
          </p:cNvPr>
          <p:cNvSpPr txBox="1"/>
          <p:nvPr/>
        </p:nvSpPr>
        <p:spPr>
          <a:xfrm>
            <a:off x="424578" y="4739732"/>
            <a:ext cx="9295155" cy="769441"/>
          </a:xfrm>
          <a:prstGeom prst="rect">
            <a:avLst/>
          </a:prstGeom>
          <a:noFill/>
        </p:spPr>
        <p:txBody>
          <a:bodyPr wrap="square">
            <a:spAutoFit/>
          </a:bodyPr>
          <a:lstStyle/>
          <a:p>
            <a:r>
              <a:rPr lang="en-US" sz="2200" b="1" dirty="0">
                <a:solidFill>
                  <a:schemeClr val="accent1"/>
                </a:solidFill>
                <a:latin typeface="Century Gothic" panose="020B0502020202020204" pitchFamily="34" charset="0"/>
              </a:rPr>
              <a:t>Hydrochloric acid. It is the stronger acid </a:t>
            </a:r>
            <a:r>
              <a:rPr lang="en-US" sz="2200" b="1" u="sng" dirty="0">
                <a:solidFill>
                  <a:schemeClr val="accent1"/>
                </a:solidFill>
                <a:latin typeface="Century Gothic" panose="020B0502020202020204" pitchFamily="34" charset="0"/>
              </a:rPr>
              <a:t>and</a:t>
            </a:r>
            <a:r>
              <a:rPr lang="en-US" sz="2200" b="1" dirty="0">
                <a:solidFill>
                  <a:schemeClr val="accent1"/>
                </a:solidFill>
                <a:latin typeface="Century Gothic" panose="020B0502020202020204" pitchFamily="34" charset="0"/>
              </a:rPr>
              <a:t> is more concentrated, so the concentration of H</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ions in solution will be much greater. </a:t>
            </a:r>
          </a:p>
        </p:txBody>
      </p:sp>
    </p:spTree>
    <p:extLst>
      <p:ext uri="{BB962C8B-B14F-4D97-AF65-F5344CB8AC3E}">
        <p14:creationId xmlns:p14="http://schemas.microsoft.com/office/powerpoint/2010/main" val="288450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0707141"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(HT) Strong and Weak Acids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for hydrochloric acid.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for sulfuric acid.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pH range of acids.</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nitric acid (HNO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percentage by mass of hydrogen in nitric acid.</a:t>
            </a: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884919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HC</a:t>
            </a:r>
            <a:r>
              <a:rPr lang="en-GB" sz="2400" b="1" dirty="0">
                <a:solidFill>
                  <a:schemeClr val="accent1"/>
                </a:solidFill>
                <a:latin typeface="PT Sans" panose="020B0503020203020204" pitchFamily="34" charset="77"/>
                <a:ea typeface="Century Gothic"/>
                <a:cs typeface="Century Gothic"/>
                <a:sym typeface="Century Gothic"/>
              </a:rPr>
              <a:t>l</a:t>
            </a:r>
            <a:endParaRPr lang="en-GB" sz="1400" b="1" baseline="30000" dirty="0">
              <a:solidFill>
                <a:schemeClr val="accent1"/>
              </a:solidFill>
              <a:latin typeface="PT Sans" panose="020B0503020203020204" pitchFamily="34" charset="77"/>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5174" y="2700043"/>
            <a:ext cx="261594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H</a:t>
            </a:r>
            <a:r>
              <a:rPr lang="en-GB" sz="2400" b="1" baseline="-25000" dirty="0">
                <a:solidFill>
                  <a:schemeClr val="accent1"/>
                </a:solidFill>
                <a:latin typeface="Century Gothic"/>
                <a:ea typeface="Century Gothic"/>
                <a:cs typeface="Century Gothic"/>
                <a:sym typeface="Century Gothic"/>
              </a:rPr>
              <a:t>2</a:t>
            </a:r>
            <a:r>
              <a:rPr lang="en-GB" sz="2400" b="1" dirty="0">
                <a:solidFill>
                  <a:schemeClr val="accent1"/>
                </a:solidFill>
                <a:latin typeface="Century Gothic"/>
                <a:ea typeface="Century Gothic"/>
                <a:cs typeface="Century Gothic"/>
                <a:sym typeface="Century Gothic"/>
              </a:rPr>
              <a:t>SO</a:t>
            </a:r>
            <a:r>
              <a:rPr lang="en-GB" sz="2400" b="1" baseline="-25000" dirty="0">
                <a:solidFill>
                  <a:schemeClr val="accent1"/>
                </a:solidFill>
                <a:latin typeface="Century Gothic"/>
                <a:ea typeface="Century Gothic"/>
                <a:cs typeface="Century Gothic"/>
                <a:sym typeface="Century Gothic"/>
              </a:rPr>
              <a:t>4</a:t>
            </a:r>
            <a:endParaRPr sz="1400" b="1" i="0" u="none" strike="noStrike" cap="none" baseline="-25000" dirty="0">
              <a:solidFill>
                <a:schemeClr val="accent1"/>
              </a:solidFill>
              <a:latin typeface="Arial"/>
              <a:ea typeface="Arial"/>
              <a:cs typeface="Arial"/>
              <a:sym typeface="Arial"/>
            </a:endParaRPr>
          </a:p>
        </p:txBody>
      </p: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7" name="Google Shape;103;p1">
            <a:extLst>
              <a:ext uri="{FF2B5EF4-FFF2-40B4-BE49-F238E27FC236}">
                <a16:creationId xmlns:a16="http://schemas.microsoft.com/office/drawing/2014/main" id="{3F035423-06E4-A3DD-DA53-3C1899C09050}"/>
              </a:ext>
            </a:extLst>
          </p:cNvPr>
          <p:cNvSpPr txBox="1"/>
          <p:nvPr/>
        </p:nvSpPr>
        <p:spPr>
          <a:xfrm>
            <a:off x="822663" y="3422070"/>
            <a:ext cx="261594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Less than 7</a:t>
            </a:r>
            <a:endParaRPr sz="1400" b="1" i="0" u="none" strike="noStrike" cap="none" baseline="30000" dirty="0">
              <a:solidFill>
                <a:schemeClr val="accent1"/>
              </a:solidFill>
              <a:latin typeface="Arial"/>
              <a:ea typeface="Arial"/>
              <a:cs typeface="Arial"/>
              <a:sym typeface="Arial"/>
            </a:endParaRPr>
          </a:p>
        </p:txBody>
      </p:sp>
      <p:sp>
        <p:nvSpPr>
          <p:cNvPr id="10" name="Google Shape;103;p1">
            <a:extLst>
              <a:ext uri="{FF2B5EF4-FFF2-40B4-BE49-F238E27FC236}">
                <a16:creationId xmlns:a16="http://schemas.microsoft.com/office/drawing/2014/main" id="{E8CBB69B-B910-8483-3EE3-EB4267AD1648}"/>
              </a:ext>
            </a:extLst>
          </p:cNvPr>
          <p:cNvSpPr txBox="1"/>
          <p:nvPr/>
        </p:nvSpPr>
        <p:spPr>
          <a:xfrm>
            <a:off x="808448" y="4151656"/>
            <a:ext cx="4630953" cy="400069"/>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000" b="1" dirty="0">
                <a:solidFill>
                  <a:schemeClr val="accent1"/>
                </a:solidFill>
                <a:latin typeface="Century Gothic" panose="020B0502020202020204" pitchFamily="34" charset="0"/>
              </a:rPr>
              <a:t>1+14+(3x16) = 63</a:t>
            </a:r>
          </a:p>
        </p:txBody>
      </p:sp>
      <mc:AlternateContent xmlns:mc="http://schemas.openxmlformats.org/markup-compatibility/2006">
        <mc:Choice xmlns:a14="http://schemas.microsoft.com/office/drawing/2010/main" Requires="a14">
          <p:sp>
            <p:nvSpPr>
              <p:cNvPr id="8" name="Google Shape;103;p1">
                <a:extLst>
                  <a:ext uri="{FF2B5EF4-FFF2-40B4-BE49-F238E27FC236}">
                    <a16:creationId xmlns:a16="http://schemas.microsoft.com/office/drawing/2014/main" id="{CFB109F1-2773-1A79-7D4F-B52AB5220353}"/>
                  </a:ext>
                </a:extLst>
              </p:cNvPr>
              <p:cNvSpPr txBox="1"/>
              <p:nvPr/>
            </p:nvSpPr>
            <p:spPr>
              <a:xfrm>
                <a:off x="840927" y="4978614"/>
                <a:ext cx="5589853" cy="1351868"/>
              </a:xfrm>
              <a:prstGeom prst="rect">
                <a:avLst/>
              </a:prstGeom>
              <a:noFill/>
              <a:ln>
                <a:noFill/>
              </a:ln>
            </p:spPr>
            <p:txBody>
              <a:bodyPr spcFirstLastPara="1" wrap="square" lIns="91425" tIns="45700" rIns="91425" bIns="45700" anchor="t" anchorCtr="0">
                <a:spAutoFit/>
              </a:bodyPr>
              <a:lstStyle/>
              <a:p>
                <a:pPr lvl="0">
                  <a:buClr>
                    <a:srgbClr val="000000"/>
                  </a:buClr>
                  <a:buSzPts val="2400"/>
                </a:pPr>
                <a14:m>
                  <m:oMath xmlns:m="http://schemas.openxmlformats.org/officeDocument/2006/math">
                    <m:r>
                      <a:rPr lang="en-GB" sz="2000" b="1" i="0" smtClean="0">
                        <a:solidFill>
                          <a:schemeClr val="accent1"/>
                        </a:solidFill>
                        <a:latin typeface="Cambria Math" panose="02040503050406030204" pitchFamily="18" charset="0"/>
                      </a:rPr>
                      <m:t>𝐏𝐞𝐫𝐜𝐞𝐧𝐭𝐚𝐠𝐞</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𝐛𝐲</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i="0" dirty="0">
                            <a:solidFill>
                              <a:schemeClr val="accent1"/>
                            </a:solidFill>
                            <a:latin typeface="Cambria Math" panose="02040503050406030204" pitchFamily="18" charset="0"/>
                          </a:rPr>
                          <m:t>𝐦𝐚𝐬𝐬</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𝐨𝐟</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𝐞𝐥𝐞𝐦𝐞𝐧𝐭</m:t>
                        </m:r>
                      </m:num>
                      <m:den>
                        <m:r>
                          <a:rPr lang="en-GB" sz="2000" b="1" i="1" dirty="0" smtClean="0">
                            <a:solidFill>
                              <a:schemeClr val="accent1"/>
                            </a:solidFill>
                            <a:latin typeface="Cambria Math" panose="02040503050406030204" pitchFamily="18" charset="0"/>
                          </a:rPr>
                          <m:t>𝒎𝒂𝒔𝒔</m:t>
                        </m:r>
                        <m:r>
                          <a:rPr lang="en-GB" sz="2000" b="1" i="1" dirty="0" smtClean="0">
                            <a:solidFill>
                              <a:schemeClr val="accent1"/>
                            </a:solidFill>
                            <a:latin typeface="Cambria Math" panose="02040503050406030204" pitchFamily="18" charset="0"/>
                          </a:rPr>
                          <m:t> </m:t>
                        </m:r>
                        <m:r>
                          <a:rPr lang="en-GB" sz="2000" b="1" i="1" dirty="0" smtClean="0">
                            <a:solidFill>
                              <a:schemeClr val="accent1"/>
                            </a:solidFill>
                            <a:latin typeface="Cambria Math" panose="02040503050406030204" pitchFamily="18" charset="0"/>
                          </a:rPr>
                          <m:t>𝒐𝒇</m:t>
                        </m:r>
                        <m:r>
                          <a:rPr lang="en-GB" sz="2000" b="1" i="1" dirty="0" smtClean="0">
                            <a:solidFill>
                              <a:schemeClr val="accent1"/>
                            </a:solidFill>
                            <a:latin typeface="Cambria Math" panose="02040503050406030204" pitchFamily="18" charset="0"/>
                          </a:rPr>
                          <m:t> </m:t>
                        </m:r>
                        <m:r>
                          <a:rPr lang="en-GB" sz="2000" b="1" i="1" dirty="0" smtClean="0">
                            <a:solidFill>
                              <a:schemeClr val="accent1"/>
                            </a:solidFill>
                            <a:latin typeface="Cambria Math" panose="02040503050406030204" pitchFamily="18" charset="0"/>
                          </a:rPr>
                          <m:t>𝒄𝒐𝒎𝒑𝒐𝒖𝒏𝒅</m:t>
                        </m:r>
                      </m:den>
                    </m:f>
                    <m:r>
                      <a:rPr lang="en-GB" sz="2000" b="1" i="1" dirty="0" smtClean="0">
                        <a:solidFill>
                          <a:schemeClr val="accent1"/>
                        </a:solidFill>
                        <a:latin typeface="Cambria Math" panose="02040503050406030204" pitchFamily="18" charset="0"/>
                        <a:ea typeface="Cambria Math" panose="02040503050406030204" pitchFamily="18" charset="0"/>
                      </a:rPr>
                      <m:t>×</m:t>
                    </m:r>
                    <m:r>
                      <a:rPr lang="en-GB" sz="2000" b="1" i="1" dirty="0" smtClean="0">
                        <a:solidFill>
                          <a:schemeClr val="accent1"/>
                        </a:solidFill>
                        <a:latin typeface="Cambria Math" panose="02040503050406030204" pitchFamily="18" charset="0"/>
                        <a:ea typeface="Cambria Math" panose="02040503050406030204" pitchFamily="18" charset="0"/>
                      </a:rPr>
                      <m:t>𝟏𝟎𝟎</m:t>
                    </m:r>
                  </m:oMath>
                </a14:m>
                <a:endParaRPr lang="en-GB" sz="2000" b="1" dirty="0">
                  <a:solidFill>
                    <a:schemeClr val="accent1"/>
                  </a:solidFill>
                  <a:latin typeface="Century Gothic" panose="020B0502020202020204" pitchFamily="34" charset="0"/>
                  <a:ea typeface="Cambria Math" panose="02040503050406030204" pitchFamily="18" charset="0"/>
                </a:endParaRPr>
              </a:p>
              <a:p>
                <a:pPr>
                  <a:buClr>
                    <a:srgbClr val="000000"/>
                  </a:buClr>
                  <a:buSzPts val="2400"/>
                </a:pPr>
                <a14:m>
                  <m:oMath xmlns:m="http://schemas.openxmlformats.org/officeDocument/2006/math">
                    <m:r>
                      <a:rPr lang="en-GB" sz="2000" b="1">
                        <a:solidFill>
                          <a:schemeClr val="accent1"/>
                        </a:solidFill>
                        <a:latin typeface="Cambria Math" panose="02040503050406030204" pitchFamily="18" charset="0"/>
                      </a:rPr>
                      <m:t>𝐏𝐞𝐫𝐜𝐞𝐧𝐭𝐚𝐠𝐞</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𝐛𝐲</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𝐦𝐚𝐬𝐬</m:t>
                    </m:r>
                    <m:r>
                      <a:rPr lang="en-GB" sz="2000" b="1">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i="1" dirty="0" smtClean="0">
                            <a:solidFill>
                              <a:schemeClr val="accent1"/>
                            </a:solidFill>
                            <a:latin typeface="Cambria Math" panose="02040503050406030204" pitchFamily="18" charset="0"/>
                          </a:rPr>
                          <m:t>𝟏</m:t>
                        </m:r>
                      </m:num>
                      <m:den>
                        <m:r>
                          <a:rPr lang="en-GB" sz="2000" b="1" i="1" dirty="0" smtClean="0">
                            <a:solidFill>
                              <a:schemeClr val="accent1"/>
                            </a:solidFill>
                            <a:latin typeface="Cambria Math" panose="02040503050406030204" pitchFamily="18" charset="0"/>
                          </a:rPr>
                          <m:t>𝟔𝟑</m:t>
                        </m:r>
                      </m:den>
                    </m:f>
                    <m:r>
                      <a:rPr lang="en-GB" sz="2000" b="1" i="1" dirty="0">
                        <a:solidFill>
                          <a:schemeClr val="accent1"/>
                        </a:solidFill>
                        <a:latin typeface="Cambria Math" panose="02040503050406030204" pitchFamily="18" charset="0"/>
                        <a:ea typeface="Cambria Math" panose="02040503050406030204" pitchFamily="18" charset="0"/>
                      </a:rPr>
                      <m:t>×</m:t>
                    </m:r>
                    <m:r>
                      <a:rPr lang="en-GB" sz="2000" b="1" i="1" dirty="0">
                        <a:solidFill>
                          <a:schemeClr val="accent1"/>
                        </a:solidFill>
                        <a:latin typeface="Cambria Math" panose="02040503050406030204" pitchFamily="18" charset="0"/>
                        <a:ea typeface="Cambria Math" panose="02040503050406030204" pitchFamily="18" charset="0"/>
                      </a:rPr>
                      <m:t>𝟏𝟎𝟎</m:t>
                    </m:r>
                  </m:oMath>
                </a14:m>
                <a:endParaRPr lang="en-GB" sz="2000" b="1" dirty="0">
                  <a:solidFill>
                    <a:schemeClr val="accent1"/>
                  </a:solidFill>
                  <a:latin typeface="Century Gothic" panose="020B0502020202020204" pitchFamily="34" charset="0"/>
                </a:endParaRPr>
              </a:p>
              <a:p>
                <a:pPr>
                  <a:buClr>
                    <a:srgbClr val="000000"/>
                  </a:buClr>
                  <a:buSzPts val="2400"/>
                </a:pPr>
                <a14:m>
                  <m:oMath xmlns:m="http://schemas.openxmlformats.org/officeDocument/2006/math">
                    <m:r>
                      <a:rPr lang="en-GB" sz="2000" b="1">
                        <a:solidFill>
                          <a:schemeClr val="accent1"/>
                        </a:solidFill>
                        <a:latin typeface="Cambria Math" panose="02040503050406030204" pitchFamily="18" charset="0"/>
                      </a:rPr>
                      <m:t>𝐏𝐞𝐫𝐜𝐞𝐧𝐭𝐚𝐠𝐞</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𝐛𝐲</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𝐦𝐚𝐬𝐬</m:t>
                    </m:r>
                    <m:r>
                      <a:rPr lang="en-GB" sz="2000" b="1">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a:t>
                </a:r>
                <a:r>
                  <a:rPr lang="en-GB" sz="2000" b="1" dirty="0">
                    <a:solidFill>
                      <a:schemeClr val="accent1"/>
                    </a:solidFill>
                    <a:latin typeface="Century Gothic" panose="020B0502020202020204" pitchFamily="34" charset="0"/>
                  </a:rPr>
                  <a:t> 1.59 %</a:t>
                </a:r>
              </a:p>
            </p:txBody>
          </p:sp>
        </mc:Choice>
        <mc:Fallback>
          <p:sp>
            <p:nvSpPr>
              <p:cNvPr id="8" name="Google Shape;103;p1">
                <a:extLst>
                  <a:ext uri="{FF2B5EF4-FFF2-40B4-BE49-F238E27FC236}">
                    <a16:creationId xmlns:a16="http://schemas.microsoft.com/office/drawing/2014/main" id="{CFB109F1-2773-1A79-7D4F-B52AB5220353}"/>
                  </a:ext>
                </a:extLst>
              </p:cNvPr>
              <p:cNvSpPr txBox="1">
                <a:spLocks noRot="1" noChangeAspect="1" noMove="1" noResize="1" noEditPoints="1" noAdjustHandles="1" noChangeArrowheads="1" noChangeShapeType="1" noTextEdit="1"/>
              </p:cNvSpPr>
              <p:nvPr/>
            </p:nvSpPr>
            <p:spPr>
              <a:xfrm>
                <a:off x="840927" y="4978614"/>
                <a:ext cx="5589853" cy="1351868"/>
              </a:xfrm>
              <a:prstGeom prst="rect">
                <a:avLst/>
              </a:prstGeom>
              <a:blipFill>
                <a:blip r:embed="rId4"/>
                <a:stretch>
                  <a:fillRect l="-454" b="-5607"/>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2677656"/>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a strong acid.</a:t>
            </a:r>
          </a:p>
          <a:p>
            <a:pPr marL="457200" indent="-457200">
              <a:buAutoNum type="arabicPeriod"/>
            </a:pPr>
            <a:r>
              <a:rPr lang="en-GB" sz="2400" dirty="0">
                <a:latin typeface="Century Gothic" panose="020B0502020202020204" pitchFamily="34" charset="0"/>
              </a:rPr>
              <a:t>Give an example of a strong acid.</a:t>
            </a:r>
          </a:p>
          <a:p>
            <a:pPr marL="457200" indent="-457200">
              <a:buAutoNum type="arabicPeriod"/>
            </a:pPr>
            <a:r>
              <a:rPr lang="en-GB" sz="2400" dirty="0">
                <a:latin typeface="Century Gothic" panose="020B0502020202020204" pitchFamily="34" charset="0"/>
              </a:rPr>
              <a:t>Define a weak acid.</a:t>
            </a:r>
          </a:p>
          <a:p>
            <a:pPr marL="457200" indent="-457200">
              <a:buAutoNum type="arabicPeriod"/>
            </a:pPr>
            <a:r>
              <a:rPr lang="en-GB" sz="2400" dirty="0">
                <a:latin typeface="Century Gothic" panose="020B0502020202020204" pitchFamily="34" charset="0"/>
              </a:rPr>
              <a:t>Give an example of a weak acid.</a:t>
            </a:r>
          </a:p>
          <a:p>
            <a:pPr marL="457200" indent="-457200">
              <a:buAutoNum type="arabicPeriod"/>
            </a:pPr>
            <a:r>
              <a:rPr lang="en-GB" sz="2400" dirty="0">
                <a:latin typeface="Century Gothic" panose="020B0502020202020204" pitchFamily="34" charset="0"/>
              </a:rPr>
              <a:t>State the pH range of acids.</a:t>
            </a:r>
          </a:p>
          <a:p>
            <a:pPr marL="457200" indent="-457200">
              <a:buAutoNum type="arabicPeriod"/>
            </a:pPr>
            <a:r>
              <a:rPr lang="en-GB" sz="2400" dirty="0">
                <a:latin typeface="Century Gothic" panose="020B0502020202020204" pitchFamily="34" charset="0"/>
              </a:rPr>
              <a:t>Name the ion found in all acids.</a:t>
            </a:r>
          </a:p>
          <a:p>
            <a:pPr marL="457200" indent="-457200">
              <a:buAutoNum type="arabicPeriod"/>
            </a:pPr>
            <a:r>
              <a:rPr lang="en-GB" sz="2400" dirty="0">
                <a:latin typeface="Century Gothic" panose="020B0502020202020204" pitchFamily="34" charset="0"/>
              </a:rPr>
              <a:t>Explain what it means for an acid to dissociate. </a:t>
            </a:r>
          </a:p>
        </p:txBody>
      </p:sp>
    </p:spTree>
    <p:extLst>
      <p:ext uri="{BB962C8B-B14F-4D97-AF65-F5344CB8AC3E}">
        <p14:creationId xmlns:p14="http://schemas.microsoft.com/office/powerpoint/2010/main" val="353383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2677656"/>
          </a:xfrm>
          <a:prstGeom prst="rect">
            <a:avLst/>
          </a:prstGeom>
          <a:noFill/>
        </p:spPr>
        <p:txBody>
          <a:bodyPr wrap="square">
            <a:spAutoFit/>
          </a:bodyPr>
          <a:lstStyle/>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An acid that completely dissociates into ions in solution.</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Hydrochloric acid, nitric acid, sulfuric acid</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An acid that does not completely dissociate into ions in solution.</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Ethanoic acid.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Less than 7 (1-6)</a:t>
            </a:r>
            <a:endParaRPr lang="en-GB" sz="2400" b="1" baseline="30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H</a:t>
            </a:r>
            <a:r>
              <a:rPr lang="en-GB" sz="2400" b="1" baseline="30000" dirty="0">
                <a:solidFill>
                  <a:schemeClr val="accent2">
                    <a:lumMod val="60000"/>
                    <a:lumOff val="40000"/>
                  </a:schemeClr>
                </a:solidFill>
                <a:latin typeface="Century Gothic" panose="020B0502020202020204" pitchFamily="34" charset="0"/>
              </a:rPr>
              <a: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acid breaks up into its ions. </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how it is possible for ethanoic acid to be weak and concentrated.</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031325"/>
          </a:xfrm>
          <a:prstGeom prst="rect">
            <a:avLst/>
          </a:prstGeom>
          <a:noFill/>
          <a:ln>
            <a:noFill/>
          </a:ln>
        </p:spPr>
        <p:txBody>
          <a:bodyPr wrap="square" rtlCol="0">
            <a:spAutoFit/>
          </a:bodyPr>
          <a:lstStyle/>
          <a:p>
            <a:pPr marL="285750" indent="-285750">
              <a:buFont typeface="Arial" panose="020B0604020202020204" pitchFamily="34" charset="0"/>
              <a:buChar char="•"/>
            </a:pPr>
            <a:r>
              <a:rPr lang="en-US" b="1" dirty="0">
                <a:solidFill>
                  <a:schemeClr val="accent1"/>
                </a:solidFill>
                <a:latin typeface="Century Gothic" panose="020B0502020202020204" pitchFamily="34" charset="0"/>
              </a:rPr>
              <a:t>Strength</a:t>
            </a:r>
            <a:r>
              <a:rPr lang="en-US" dirty="0">
                <a:solidFill>
                  <a:schemeClr val="accent1"/>
                </a:solidFill>
                <a:latin typeface="Century Gothic" panose="020B0502020202020204" pitchFamily="34" charset="0"/>
              </a:rPr>
              <a:t> refers to the </a:t>
            </a:r>
            <a:r>
              <a:rPr lang="en-US" b="1" dirty="0">
                <a:solidFill>
                  <a:schemeClr val="accent1"/>
                </a:solidFill>
                <a:latin typeface="Century Gothic" panose="020B0502020202020204" pitchFamily="34" charset="0"/>
              </a:rPr>
              <a:t>dissociation</a:t>
            </a:r>
            <a:r>
              <a:rPr lang="en-US" dirty="0">
                <a:solidFill>
                  <a:schemeClr val="accent1"/>
                </a:solidFill>
                <a:latin typeface="Century Gothic" panose="020B0502020202020204" pitchFamily="34" charset="0"/>
              </a:rPr>
              <a:t> of the acid into ions, </a:t>
            </a: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the ethanoic acid only partially dissociates as it is a weak acid</a:t>
            </a:r>
          </a:p>
          <a:p>
            <a:pPr marL="285750" indent="-285750">
              <a:buFont typeface="Arial" panose="020B0604020202020204" pitchFamily="34" charset="0"/>
              <a:buChar char="•"/>
            </a:pPr>
            <a:endParaRPr lang="en-US" dirty="0">
              <a:solidFill>
                <a:schemeClr val="accent1"/>
              </a:solidFill>
              <a:latin typeface="Century Gothic" panose="020B0502020202020204" pitchFamily="34" charset="0"/>
            </a:endParaRPr>
          </a:p>
          <a:p>
            <a:pPr marL="285750" indent="-285750">
              <a:buFont typeface="Arial" panose="020B0604020202020204" pitchFamily="34" charset="0"/>
              <a:buChar char="•"/>
            </a:pPr>
            <a:r>
              <a:rPr lang="en-US" b="1" dirty="0">
                <a:solidFill>
                  <a:schemeClr val="accent1"/>
                </a:solidFill>
                <a:latin typeface="Century Gothic" panose="020B0502020202020204" pitchFamily="34" charset="0"/>
              </a:rPr>
              <a:t>Concentrated</a:t>
            </a:r>
            <a:r>
              <a:rPr lang="en-US" dirty="0">
                <a:solidFill>
                  <a:schemeClr val="accent1"/>
                </a:solidFill>
                <a:latin typeface="Century Gothic" panose="020B0502020202020204" pitchFamily="34" charset="0"/>
              </a:rPr>
              <a:t> means that there are lots of acid </a:t>
            </a:r>
            <a:r>
              <a:rPr lang="en-US" b="1" dirty="0">
                <a:solidFill>
                  <a:schemeClr val="accent1"/>
                </a:solidFill>
                <a:latin typeface="Century Gothic" panose="020B0502020202020204" pitchFamily="34" charset="0"/>
              </a:rPr>
              <a:t>molecules</a:t>
            </a:r>
            <a:r>
              <a:rPr lang="en-US" dirty="0">
                <a:solidFill>
                  <a:schemeClr val="accent1"/>
                </a:solidFill>
                <a:latin typeface="Century Gothic" panose="020B0502020202020204" pitchFamily="34" charset="0"/>
              </a:rPr>
              <a:t> in a given volume of solution, </a:t>
            </a: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there is a high concentration of </a:t>
            </a:r>
            <a:r>
              <a:rPr lang="en-US" b="1" dirty="0">
                <a:solidFill>
                  <a:schemeClr val="accent1"/>
                </a:solidFill>
                <a:latin typeface="Century Gothic" panose="020B0502020202020204" pitchFamily="34" charset="0"/>
              </a:rPr>
              <a:t>H</a:t>
            </a:r>
            <a:r>
              <a:rPr lang="en-US" b="1" baseline="30000" dirty="0">
                <a:solidFill>
                  <a:schemeClr val="accent1"/>
                </a:solidFill>
                <a:latin typeface="Century Gothic" panose="020B0502020202020204" pitchFamily="34" charset="0"/>
              </a:rPr>
              <a:t>+</a:t>
            </a:r>
            <a:r>
              <a:rPr lang="en-US" b="1" dirty="0">
                <a:solidFill>
                  <a:schemeClr val="accent1"/>
                </a:solidFill>
                <a:latin typeface="Century Gothic" panose="020B0502020202020204" pitchFamily="34" charset="0"/>
              </a:rPr>
              <a:t> ions</a:t>
            </a:r>
            <a:endParaRPr lang="en-US" b="1" baseline="-25000" dirty="0">
              <a:solidFill>
                <a:schemeClr val="accent1"/>
              </a:solidFill>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290940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how it is possible for sulfuric acid to be strong and dilute.</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031325"/>
          </a:xfrm>
          <a:prstGeom prst="rect">
            <a:avLst/>
          </a:prstGeom>
          <a:noFill/>
          <a:ln>
            <a:noFill/>
          </a:ln>
        </p:spPr>
        <p:txBody>
          <a:bodyPr wrap="square" rtlCol="0">
            <a:spAutoFit/>
          </a:bodyPr>
          <a:lstStyle/>
          <a:p>
            <a:pPr marL="285750" indent="-285750">
              <a:buFont typeface="Arial" panose="020B0604020202020204" pitchFamily="34" charset="0"/>
              <a:buChar char="•"/>
            </a:pPr>
            <a:r>
              <a:rPr lang="en-US" b="1" dirty="0">
                <a:solidFill>
                  <a:schemeClr val="accent1"/>
                </a:solidFill>
                <a:latin typeface="Century Gothic" panose="020B0502020202020204" pitchFamily="34" charset="0"/>
              </a:rPr>
              <a:t>Strength</a:t>
            </a:r>
            <a:r>
              <a:rPr lang="en-US" dirty="0">
                <a:solidFill>
                  <a:schemeClr val="accent1"/>
                </a:solidFill>
                <a:latin typeface="Century Gothic" panose="020B0502020202020204" pitchFamily="34" charset="0"/>
              </a:rPr>
              <a:t> refers to the </a:t>
            </a:r>
            <a:r>
              <a:rPr lang="en-US" b="1" dirty="0">
                <a:solidFill>
                  <a:schemeClr val="accent1"/>
                </a:solidFill>
                <a:latin typeface="Century Gothic" panose="020B0502020202020204" pitchFamily="34" charset="0"/>
              </a:rPr>
              <a:t>dissociation</a:t>
            </a:r>
            <a:r>
              <a:rPr lang="en-US" dirty="0">
                <a:solidFill>
                  <a:schemeClr val="accent1"/>
                </a:solidFill>
                <a:latin typeface="Century Gothic" panose="020B0502020202020204" pitchFamily="34" charset="0"/>
              </a:rPr>
              <a:t> of the acid into ions, </a:t>
            </a: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the sulfuric acid dissociates fully as it is a strong acid</a:t>
            </a:r>
          </a:p>
          <a:p>
            <a:pPr marL="285750" indent="-285750">
              <a:buFont typeface="Arial" panose="020B0604020202020204" pitchFamily="34" charset="0"/>
              <a:buChar char="•"/>
            </a:pPr>
            <a:endParaRPr lang="en-US" dirty="0">
              <a:solidFill>
                <a:schemeClr val="accent1"/>
              </a:solidFill>
              <a:latin typeface="Century Gothic" panose="020B0502020202020204" pitchFamily="34" charset="0"/>
            </a:endParaRP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Dilute means that there are relatively few acid </a:t>
            </a:r>
            <a:r>
              <a:rPr lang="en-US" b="1" dirty="0">
                <a:solidFill>
                  <a:schemeClr val="accent1"/>
                </a:solidFill>
                <a:latin typeface="Century Gothic" panose="020B0502020202020204" pitchFamily="34" charset="0"/>
              </a:rPr>
              <a:t>molecules</a:t>
            </a:r>
            <a:r>
              <a:rPr lang="en-US" dirty="0">
                <a:solidFill>
                  <a:schemeClr val="accent1"/>
                </a:solidFill>
                <a:latin typeface="Century Gothic" panose="020B0502020202020204" pitchFamily="34" charset="0"/>
              </a:rPr>
              <a:t> in a given volume of solution, </a:t>
            </a: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there is a low concentration of H</a:t>
            </a:r>
            <a:r>
              <a:rPr lang="en-US" baseline="30000" dirty="0">
                <a:solidFill>
                  <a:schemeClr val="accent1"/>
                </a:solidFill>
                <a:latin typeface="Century Gothic" panose="020B0502020202020204" pitchFamily="34" charset="0"/>
              </a:rPr>
              <a:t>+</a:t>
            </a:r>
            <a:r>
              <a:rPr lang="en-US" dirty="0">
                <a:solidFill>
                  <a:schemeClr val="accent1"/>
                </a:solidFill>
                <a:latin typeface="Century Gothic" panose="020B0502020202020204" pitchFamily="34" charset="0"/>
              </a:rPr>
              <a:t> ions</a:t>
            </a:r>
            <a:endParaRPr lang="en-US" baseline="-25000" dirty="0">
              <a:solidFill>
                <a:schemeClr val="accent1"/>
              </a:solidFill>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302360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the factors that affect the pH of an acid.</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862322"/>
          </a:xfrm>
          <a:prstGeom prst="rect">
            <a:avLst/>
          </a:prstGeom>
          <a:noFill/>
          <a:ln>
            <a:noFill/>
          </a:ln>
        </p:spPr>
        <p:txBody>
          <a:bodyPr wrap="square" rtlCol="0">
            <a:spAutoFit/>
          </a:bodyPr>
          <a:lstStyle/>
          <a:p>
            <a:pPr marL="342900" indent="-342900">
              <a:buFont typeface="Arial" panose="020B0604020202020204" pitchFamily="34" charset="0"/>
              <a:buChar char="•"/>
            </a:pPr>
            <a:r>
              <a:rPr lang="en-US" b="1" dirty="0">
                <a:solidFill>
                  <a:schemeClr val="accent1"/>
                </a:solidFill>
                <a:latin typeface="Century Gothic" panose="020B0502020202020204" pitchFamily="34" charset="0"/>
              </a:rPr>
              <a:t>pH </a:t>
            </a:r>
            <a:r>
              <a:rPr lang="en-US" dirty="0">
                <a:solidFill>
                  <a:schemeClr val="accent1"/>
                </a:solidFill>
                <a:latin typeface="Century Gothic" panose="020B0502020202020204" pitchFamily="34" charset="0"/>
              </a:rPr>
              <a:t>is a measure of the concentration of </a:t>
            </a:r>
            <a:r>
              <a:rPr lang="en-US" b="1" dirty="0">
                <a:solidFill>
                  <a:schemeClr val="accent1"/>
                </a:solidFill>
                <a:latin typeface="Century Gothic" panose="020B0502020202020204" pitchFamily="34" charset="0"/>
              </a:rPr>
              <a:t>H</a:t>
            </a:r>
            <a:r>
              <a:rPr lang="en-US" b="1" baseline="30000" dirty="0">
                <a:solidFill>
                  <a:schemeClr val="accent1"/>
                </a:solidFill>
                <a:latin typeface="Century Gothic" panose="020B0502020202020204" pitchFamily="34" charset="0"/>
              </a:rPr>
              <a:t>+</a:t>
            </a:r>
            <a:r>
              <a:rPr lang="en-US" b="1" dirty="0">
                <a:solidFill>
                  <a:schemeClr val="accent1"/>
                </a:solidFill>
                <a:latin typeface="Century Gothic" panose="020B0502020202020204" pitchFamily="34" charset="0"/>
              </a:rPr>
              <a:t> ions </a:t>
            </a:r>
            <a:r>
              <a:rPr lang="en-US" dirty="0">
                <a:solidFill>
                  <a:schemeClr val="accent1"/>
                </a:solidFill>
                <a:latin typeface="Century Gothic" panose="020B0502020202020204" pitchFamily="34" charset="0"/>
              </a:rPr>
              <a:t>in a solution</a:t>
            </a:r>
          </a:p>
          <a:p>
            <a:pPr marL="342900" indent="-342900">
              <a:buFont typeface="Arial" panose="020B0604020202020204" pitchFamily="34" charset="0"/>
              <a:buChar char="•"/>
            </a:pPr>
            <a:r>
              <a:rPr lang="en-US" b="1" dirty="0">
                <a:solidFill>
                  <a:schemeClr val="accent1"/>
                </a:solidFill>
                <a:latin typeface="Century Gothic" panose="020B0502020202020204" pitchFamily="34" charset="0"/>
              </a:rPr>
              <a:t>Acids</a:t>
            </a:r>
            <a:r>
              <a:rPr lang="en-US" dirty="0">
                <a:solidFill>
                  <a:schemeClr val="accent1"/>
                </a:solidFill>
                <a:latin typeface="Century Gothic" panose="020B0502020202020204" pitchFamily="34" charset="0"/>
              </a:rPr>
              <a:t> produce H</a:t>
            </a:r>
            <a:r>
              <a:rPr lang="en-US" baseline="30000" dirty="0">
                <a:solidFill>
                  <a:schemeClr val="accent1"/>
                </a:solidFill>
                <a:latin typeface="Century Gothic" panose="020B0502020202020204" pitchFamily="34" charset="0"/>
              </a:rPr>
              <a:t>+</a:t>
            </a:r>
            <a:r>
              <a:rPr lang="en-US" dirty="0">
                <a:solidFill>
                  <a:schemeClr val="accent1"/>
                </a:solidFill>
                <a:latin typeface="Century Gothic" panose="020B0502020202020204" pitchFamily="34" charset="0"/>
              </a:rPr>
              <a:t> ions in solution</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A </a:t>
            </a:r>
            <a:r>
              <a:rPr lang="en-US" b="1" dirty="0">
                <a:solidFill>
                  <a:schemeClr val="accent1"/>
                </a:solidFill>
                <a:latin typeface="Century Gothic" panose="020B0502020202020204" pitchFamily="34" charset="0"/>
              </a:rPr>
              <a:t>concentrated</a:t>
            </a:r>
            <a:r>
              <a:rPr lang="en-US" dirty="0">
                <a:solidFill>
                  <a:schemeClr val="accent1"/>
                </a:solidFill>
                <a:latin typeface="Century Gothic" panose="020B0502020202020204" pitchFamily="34" charset="0"/>
              </a:rPr>
              <a:t> solution contains many</a:t>
            </a:r>
            <a:r>
              <a:rPr lang="en-US" b="1" dirty="0">
                <a:solidFill>
                  <a:schemeClr val="accent1"/>
                </a:solidFill>
                <a:latin typeface="Century Gothic" panose="020B0502020202020204" pitchFamily="34" charset="0"/>
              </a:rPr>
              <a:t> acid </a:t>
            </a:r>
            <a:r>
              <a:rPr lang="en-US" dirty="0">
                <a:solidFill>
                  <a:schemeClr val="accent1"/>
                </a:solidFill>
                <a:latin typeface="Century Gothic" panose="020B0502020202020204" pitchFamily="34" charset="0"/>
              </a:rPr>
              <a:t>molecules </a:t>
            </a:r>
            <a:r>
              <a:rPr lang="en-US" b="1" dirty="0">
                <a:solidFill>
                  <a:schemeClr val="accent1"/>
                </a:solidFill>
                <a:latin typeface="Century Gothic" panose="020B0502020202020204" pitchFamily="34" charset="0"/>
              </a:rPr>
              <a:t>per unit volume</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the more concentrated an acid, the </a:t>
            </a:r>
            <a:r>
              <a:rPr lang="en-US" b="1" dirty="0">
                <a:solidFill>
                  <a:schemeClr val="accent1"/>
                </a:solidFill>
                <a:latin typeface="Century Gothic" panose="020B0502020202020204" pitchFamily="34" charset="0"/>
              </a:rPr>
              <a:t>more H</a:t>
            </a:r>
            <a:r>
              <a:rPr lang="en-US" b="1" baseline="30000" dirty="0">
                <a:solidFill>
                  <a:schemeClr val="accent1"/>
                </a:solidFill>
                <a:latin typeface="Century Gothic" panose="020B0502020202020204" pitchFamily="34" charset="0"/>
              </a:rPr>
              <a:t>+</a:t>
            </a:r>
            <a:r>
              <a:rPr lang="en-US" b="1" dirty="0">
                <a:solidFill>
                  <a:schemeClr val="accent1"/>
                </a:solidFill>
                <a:latin typeface="Century Gothic" panose="020B0502020202020204" pitchFamily="34" charset="0"/>
              </a:rPr>
              <a:t> ions </a:t>
            </a:r>
            <a:r>
              <a:rPr lang="en-US" dirty="0">
                <a:solidFill>
                  <a:schemeClr val="accent1"/>
                </a:solidFill>
                <a:latin typeface="Century Gothic" panose="020B0502020202020204" pitchFamily="34" charset="0"/>
              </a:rPr>
              <a:t>present and the </a:t>
            </a:r>
            <a:r>
              <a:rPr lang="en-US" b="1" dirty="0">
                <a:solidFill>
                  <a:schemeClr val="accent1"/>
                </a:solidFill>
                <a:latin typeface="Century Gothic" panose="020B0502020202020204" pitchFamily="34" charset="0"/>
              </a:rPr>
              <a:t>lower</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pH</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A </a:t>
            </a:r>
            <a:r>
              <a:rPr lang="en-US" b="1" dirty="0">
                <a:solidFill>
                  <a:schemeClr val="accent1"/>
                </a:solidFill>
                <a:latin typeface="Century Gothic" panose="020B0502020202020204" pitchFamily="34" charset="0"/>
              </a:rPr>
              <a:t>strong</a:t>
            </a:r>
            <a:r>
              <a:rPr lang="en-US" dirty="0">
                <a:solidFill>
                  <a:schemeClr val="accent1"/>
                </a:solidFill>
                <a:latin typeface="Century Gothic" panose="020B0502020202020204" pitchFamily="34" charset="0"/>
              </a:rPr>
              <a:t> acid fully </a:t>
            </a:r>
            <a:r>
              <a:rPr lang="en-US" b="1" dirty="0">
                <a:solidFill>
                  <a:schemeClr val="accent1"/>
                </a:solidFill>
                <a:latin typeface="Century Gothic" panose="020B0502020202020204" pitchFamily="34" charset="0"/>
              </a:rPr>
              <a:t>dissociates</a:t>
            </a:r>
            <a:r>
              <a:rPr lang="en-US" dirty="0">
                <a:solidFill>
                  <a:schemeClr val="accent1"/>
                </a:solidFill>
                <a:latin typeface="Century Gothic" panose="020B0502020202020204" pitchFamily="34" charset="0"/>
              </a:rPr>
              <a:t> in solution, </a:t>
            </a: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the stronger an acid, the </a:t>
            </a:r>
            <a:r>
              <a:rPr lang="en-US" b="1" dirty="0">
                <a:solidFill>
                  <a:schemeClr val="accent1"/>
                </a:solidFill>
                <a:latin typeface="Century Gothic" panose="020B0502020202020204" pitchFamily="34" charset="0"/>
              </a:rPr>
              <a:t>more H</a:t>
            </a:r>
            <a:r>
              <a:rPr lang="en-US" b="1" baseline="30000" dirty="0">
                <a:solidFill>
                  <a:schemeClr val="accent1"/>
                </a:solidFill>
                <a:latin typeface="Century Gothic" panose="020B0502020202020204" pitchFamily="34" charset="0"/>
              </a:rPr>
              <a:t>+</a:t>
            </a:r>
            <a:r>
              <a:rPr lang="en-US" b="1" dirty="0">
                <a:solidFill>
                  <a:schemeClr val="accent1"/>
                </a:solidFill>
                <a:latin typeface="Century Gothic" panose="020B0502020202020204" pitchFamily="34" charset="0"/>
              </a:rPr>
              <a:t> ions </a:t>
            </a:r>
            <a:r>
              <a:rPr lang="en-US" dirty="0">
                <a:solidFill>
                  <a:schemeClr val="accent1"/>
                </a:solidFill>
                <a:latin typeface="Century Gothic" panose="020B0502020202020204" pitchFamily="34" charset="0"/>
              </a:rPr>
              <a:t>present and the </a:t>
            </a:r>
            <a:r>
              <a:rPr lang="en-US" b="1" dirty="0">
                <a:solidFill>
                  <a:schemeClr val="accent1"/>
                </a:solidFill>
                <a:latin typeface="Century Gothic" panose="020B0502020202020204" pitchFamily="34" charset="0"/>
              </a:rPr>
              <a:t>lower</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pH</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174931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descr="Text, letter&#10;&#10;Description automatically generated">
            <a:extLst>
              <a:ext uri="{FF2B5EF4-FFF2-40B4-BE49-F238E27FC236}">
                <a16:creationId xmlns:a16="http://schemas.microsoft.com/office/drawing/2014/main" id="{7DB082D1-34F1-20B0-B0DB-1ECF59D78D12}"/>
              </a:ext>
            </a:extLst>
          </p:cNvPr>
          <p:cNvPicPr>
            <a:picLocks noChangeAspect="1"/>
          </p:cNvPicPr>
          <p:nvPr/>
        </p:nvPicPr>
        <p:blipFill>
          <a:blip r:embed="rId2"/>
          <a:stretch>
            <a:fillRect/>
          </a:stretch>
        </p:blipFill>
        <p:spPr>
          <a:xfrm>
            <a:off x="6574870" y="243416"/>
            <a:ext cx="4677330" cy="6614583"/>
          </a:xfrm>
          <a:prstGeom prst="rect">
            <a:avLst/>
          </a:prstGeom>
          <a:ln>
            <a:solidFill>
              <a:schemeClr val="tx1"/>
            </a:solidFill>
          </a:ln>
        </p:spPr>
      </p:pic>
      <p:sp>
        <p:nvSpPr>
          <p:cNvPr id="2" name="Title 1">
            <a:extLst>
              <a:ext uri="{FF2B5EF4-FFF2-40B4-BE49-F238E27FC236}">
                <a16:creationId xmlns:a16="http://schemas.microsoft.com/office/drawing/2014/main" id="{A370DFEA-D09F-63AA-3E50-707F2BA4C5E6}"/>
              </a:ext>
            </a:extLst>
          </p:cNvPr>
          <p:cNvSpPr>
            <a:spLocks noGrp="1"/>
          </p:cNvSpPr>
          <p:nvPr>
            <p:ph type="title"/>
          </p:nvPr>
        </p:nvSpPr>
        <p:spPr/>
        <p:txBody>
          <a:bodyPr/>
          <a:lstStyle/>
          <a:p>
            <a:r>
              <a:rPr lang="en-GB" dirty="0">
                <a:latin typeface="Century Gothic" panose="020B0502020202020204" pitchFamily="34" charset="0"/>
              </a:rPr>
              <a:t>Activity</a:t>
            </a:r>
          </a:p>
        </p:txBody>
      </p:sp>
      <p:pic>
        <p:nvPicPr>
          <p:cNvPr id="8" name="Picture 7" descr="Table&#10;&#10;Description automatically generated">
            <a:extLst>
              <a:ext uri="{FF2B5EF4-FFF2-40B4-BE49-F238E27FC236}">
                <a16:creationId xmlns:a16="http://schemas.microsoft.com/office/drawing/2014/main" id="{9CB7EDE1-5F74-282F-0DA8-45389E2C0BC3}"/>
              </a:ext>
            </a:extLst>
          </p:cNvPr>
          <p:cNvPicPr>
            <a:picLocks noChangeAspect="1"/>
          </p:cNvPicPr>
          <p:nvPr/>
        </p:nvPicPr>
        <p:blipFill>
          <a:blip r:embed="rId3"/>
          <a:stretch>
            <a:fillRect/>
          </a:stretch>
        </p:blipFill>
        <p:spPr>
          <a:xfrm>
            <a:off x="6011334" y="507999"/>
            <a:ext cx="5003799" cy="7094939"/>
          </a:xfrm>
          <a:prstGeom prst="rect">
            <a:avLst/>
          </a:prstGeom>
          <a:ln>
            <a:solidFill>
              <a:schemeClr val="tx1"/>
            </a:solidFill>
          </a:ln>
        </p:spPr>
      </p:pic>
      <p:pic>
        <p:nvPicPr>
          <p:cNvPr id="6" name="Picture 5" descr="Graphical user interface, text, application&#10;&#10;Description automatically generated">
            <a:extLst>
              <a:ext uri="{FF2B5EF4-FFF2-40B4-BE49-F238E27FC236}">
                <a16:creationId xmlns:a16="http://schemas.microsoft.com/office/drawing/2014/main" id="{43E6971C-E17D-0234-161F-6CBF94A13FA3}"/>
              </a:ext>
            </a:extLst>
          </p:cNvPr>
          <p:cNvPicPr>
            <a:picLocks noChangeAspect="1"/>
          </p:cNvPicPr>
          <p:nvPr/>
        </p:nvPicPr>
        <p:blipFill>
          <a:blip r:embed="rId4"/>
          <a:stretch>
            <a:fillRect/>
          </a:stretch>
        </p:blipFill>
        <p:spPr>
          <a:xfrm>
            <a:off x="5401733" y="863600"/>
            <a:ext cx="5291667" cy="7503110"/>
          </a:xfrm>
          <a:prstGeom prst="rect">
            <a:avLst/>
          </a:prstGeom>
          <a:ln>
            <a:solidFill>
              <a:schemeClr val="tx1"/>
            </a:solidFill>
          </a:ln>
        </p:spPr>
      </p:pic>
      <p:pic>
        <p:nvPicPr>
          <p:cNvPr id="4" name="Picture 3" descr="Graphical user interface, application&#10;&#10;Description automatically generated">
            <a:extLst>
              <a:ext uri="{FF2B5EF4-FFF2-40B4-BE49-F238E27FC236}">
                <a16:creationId xmlns:a16="http://schemas.microsoft.com/office/drawing/2014/main" id="{E7388412-D473-1171-378B-41948648A69D}"/>
              </a:ext>
            </a:extLst>
          </p:cNvPr>
          <p:cNvPicPr>
            <a:picLocks noChangeAspect="1"/>
          </p:cNvPicPr>
          <p:nvPr/>
        </p:nvPicPr>
        <p:blipFill>
          <a:blip r:embed="rId5"/>
          <a:stretch>
            <a:fillRect/>
          </a:stretch>
        </p:blipFill>
        <p:spPr>
          <a:xfrm>
            <a:off x="4639733" y="1214966"/>
            <a:ext cx="5748868" cy="8108478"/>
          </a:xfrm>
          <a:prstGeom prst="rect">
            <a:avLst/>
          </a:prstGeom>
          <a:ln>
            <a:solidFill>
              <a:schemeClr val="tx1"/>
            </a:solidFill>
          </a:ln>
        </p:spPr>
      </p:pic>
    </p:spTree>
    <p:extLst>
      <p:ext uri="{BB962C8B-B14F-4D97-AF65-F5344CB8AC3E}">
        <p14:creationId xmlns:p14="http://schemas.microsoft.com/office/powerpoint/2010/main" val="107196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99D1-25BA-0E18-EF5E-F7B7D87C6CA1}"/>
              </a:ext>
            </a:extLst>
          </p:cNvPr>
          <p:cNvSpPr>
            <a:spLocks noGrp="1"/>
          </p:cNvSpPr>
          <p:nvPr>
            <p:ph type="title"/>
          </p:nvPr>
        </p:nvSpPr>
        <p:spPr>
          <a:xfrm>
            <a:off x="554990" y="0"/>
            <a:ext cx="10620000" cy="720000"/>
          </a:xfrm>
        </p:spPr>
        <p:txBody>
          <a:bodyPr/>
          <a:lstStyle/>
          <a:p>
            <a:r>
              <a:rPr lang="en-GB" dirty="0">
                <a:latin typeface="Century Gothic" panose="020B0502020202020204" pitchFamily="34" charset="0"/>
              </a:rPr>
              <a:t>Answers</a:t>
            </a:r>
          </a:p>
        </p:txBody>
      </p:sp>
      <p:sp>
        <p:nvSpPr>
          <p:cNvPr id="4" name="TextBox 3">
            <a:extLst>
              <a:ext uri="{FF2B5EF4-FFF2-40B4-BE49-F238E27FC236}">
                <a16:creationId xmlns:a16="http://schemas.microsoft.com/office/drawing/2014/main" id="{8E8A4C44-72D6-3EA4-A779-9A0C8208C3D4}"/>
              </a:ext>
            </a:extLst>
          </p:cNvPr>
          <p:cNvSpPr txBox="1"/>
          <p:nvPr/>
        </p:nvSpPr>
        <p:spPr>
          <a:xfrm>
            <a:off x="473673" y="1530912"/>
            <a:ext cx="29129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Nitric acid</a:t>
            </a:r>
            <a:endParaRPr lang="en-US" sz="2400" b="1" baseline="30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1FEBF722-A2C2-8E8B-261E-165B62746A62}"/>
              </a:ext>
            </a:extLst>
          </p:cNvPr>
          <p:cNvSpPr txBox="1"/>
          <p:nvPr/>
        </p:nvSpPr>
        <p:spPr>
          <a:xfrm>
            <a:off x="467488" y="2238463"/>
            <a:ext cx="608321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Neutralisation</a:t>
            </a:r>
          </a:p>
        </p:txBody>
      </p:sp>
      <p:sp>
        <p:nvSpPr>
          <p:cNvPr id="11" name="TextBox 10">
            <a:extLst>
              <a:ext uri="{FF2B5EF4-FFF2-40B4-BE49-F238E27FC236}">
                <a16:creationId xmlns:a16="http://schemas.microsoft.com/office/drawing/2014/main" id="{7BF93EB0-39C2-F575-E154-07F8531B7271}"/>
              </a:ext>
            </a:extLst>
          </p:cNvPr>
          <p:cNvSpPr txBox="1"/>
          <p:nvPr/>
        </p:nvSpPr>
        <p:spPr>
          <a:xfrm>
            <a:off x="448523" y="840055"/>
            <a:ext cx="153267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H</a:t>
            </a:r>
            <a:r>
              <a:rPr lang="en-US" sz="2400" b="1" baseline="30000" dirty="0">
                <a:solidFill>
                  <a:schemeClr val="accent1"/>
                </a:solidFill>
                <a:latin typeface="Century Gothic" panose="020B0502020202020204" pitchFamily="34" charset="0"/>
              </a:rPr>
              <a:t>+</a:t>
            </a:r>
          </a:p>
        </p:txBody>
      </p:sp>
      <p:sp>
        <p:nvSpPr>
          <p:cNvPr id="20" name="TextBox 19">
            <a:extLst>
              <a:ext uri="{FF2B5EF4-FFF2-40B4-BE49-F238E27FC236}">
                <a16:creationId xmlns:a16="http://schemas.microsoft.com/office/drawing/2014/main" id="{BA2B2B3D-E508-ED4C-6C43-43FFB0A8BAB7}"/>
              </a:ext>
            </a:extLst>
          </p:cNvPr>
          <p:cNvSpPr txBox="1"/>
          <p:nvPr/>
        </p:nvSpPr>
        <p:spPr>
          <a:xfrm>
            <a:off x="482978" y="2938447"/>
            <a:ext cx="518630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pH 3</a:t>
            </a:r>
          </a:p>
        </p:txBody>
      </p:sp>
      <p:sp>
        <p:nvSpPr>
          <p:cNvPr id="3" name="TextBox 2">
            <a:extLst>
              <a:ext uri="{FF2B5EF4-FFF2-40B4-BE49-F238E27FC236}">
                <a16:creationId xmlns:a16="http://schemas.microsoft.com/office/drawing/2014/main" id="{837D4D9A-443C-81BB-D1B9-B635A9DD443D}"/>
              </a:ext>
            </a:extLst>
          </p:cNvPr>
          <p:cNvSpPr txBox="1"/>
          <p:nvPr/>
        </p:nvSpPr>
        <p:spPr>
          <a:xfrm>
            <a:off x="516845" y="3632714"/>
            <a:ext cx="9914088"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 It produces hydrogen/H+ ions in solution but only partially </a:t>
            </a:r>
            <a:r>
              <a:rPr lang="en-US" sz="2400" b="1" dirty="0" err="1">
                <a:solidFill>
                  <a:schemeClr val="accent1"/>
                </a:solidFill>
                <a:latin typeface="Century Gothic" panose="020B0502020202020204" pitchFamily="34" charset="0"/>
              </a:rPr>
              <a:t>ionises</a:t>
            </a:r>
            <a:r>
              <a:rPr lang="en-US" sz="2400" b="1" dirty="0">
                <a:solidFill>
                  <a:schemeClr val="accent1"/>
                </a:solidFill>
                <a:latin typeface="Century Gothic" panose="020B0502020202020204" pitchFamily="34" charset="0"/>
              </a:rPr>
              <a:t>/dissociates</a:t>
            </a:r>
          </a:p>
        </p:txBody>
      </p:sp>
      <p:sp>
        <p:nvSpPr>
          <p:cNvPr id="5" name="TextBox 4">
            <a:extLst>
              <a:ext uri="{FF2B5EF4-FFF2-40B4-BE49-F238E27FC236}">
                <a16:creationId xmlns:a16="http://schemas.microsoft.com/office/drawing/2014/main" id="{863D4CB1-6957-D04A-CF48-5F14880F88C5}"/>
              </a:ext>
            </a:extLst>
          </p:cNvPr>
          <p:cNvSpPr txBox="1"/>
          <p:nvPr/>
        </p:nvSpPr>
        <p:spPr>
          <a:xfrm>
            <a:off x="516845" y="4716448"/>
            <a:ext cx="9914088"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5b. It only partially </a:t>
            </a:r>
            <a:r>
              <a:rPr lang="en-US" sz="2400" b="1" dirty="0" err="1">
                <a:solidFill>
                  <a:schemeClr val="accent1"/>
                </a:solidFill>
                <a:latin typeface="Century Gothic" panose="020B0502020202020204" pitchFamily="34" charset="0"/>
              </a:rPr>
              <a:t>ionises</a:t>
            </a:r>
            <a:r>
              <a:rPr lang="en-US" sz="2400" b="1" dirty="0">
                <a:solidFill>
                  <a:schemeClr val="accent1"/>
                </a:solidFill>
                <a:latin typeface="Century Gothic" panose="020B0502020202020204" pitchFamily="34" charset="0"/>
              </a:rPr>
              <a:t>/dissociates but contains a relatively large amount of acid molecules per unit volume (of solvent).</a:t>
            </a:r>
          </a:p>
        </p:txBody>
      </p:sp>
    </p:spTree>
    <p:extLst>
      <p:ext uri="{BB962C8B-B14F-4D97-AF65-F5344CB8AC3E}">
        <p14:creationId xmlns:p14="http://schemas.microsoft.com/office/powerpoint/2010/main" val="28437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BFFA6-1F82-3EB0-9D23-C393FA2DF26E}"/>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46BCD0-B4AD-D394-2D5D-B02AA45C91EA}"/>
                  </a:ext>
                </a:extLst>
              </p:cNvPr>
              <p:cNvSpPr txBox="1"/>
              <p:nvPr/>
            </p:nvSpPr>
            <p:spPr>
              <a:xfrm>
                <a:off x="449112" y="906447"/>
                <a:ext cx="4580088" cy="216168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a:t>
                </a:r>
              </a:p>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𝐂𝐨𝐧𝐜𝐞𝐧𝐭𝐫𝐚𝐭𝐢𝐨𝐧</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𝐂𝐨𝐧𝐜𝐞𝐧𝐭𝐫𝐚𝐭𝐢𝐨𝐧</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num>
                        <m:den>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den>
                      </m:f>
                    </m:oMath>
                  </m:oMathPara>
                </a14:m>
                <a:endParaRPr lang="en-US"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𝐂𝐨𝐧𝐜𝐞𝐧𝐭𝐫𝐚𝐭𝐢𝐨𝐧</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𝐝𝐦</m:t>
                      </m:r>
                      <m:r>
                        <a:rPr lang="en-GB" sz="2400" b="1" i="0" baseline="30000" smtClean="0">
                          <a:solidFill>
                            <a:schemeClr val="accent1"/>
                          </a:solidFill>
                          <a:latin typeface="Cambria Math" panose="02040503050406030204" pitchFamily="18" charset="0"/>
                        </a:rPr>
                        <m:t> </m:t>
                      </m:r>
                      <m:r>
                        <a:rPr lang="en-GB" sz="2400" b="1" i="0" baseline="30000" smtClean="0">
                          <a:solidFill>
                            <a:schemeClr val="accent1"/>
                          </a:solidFill>
                          <a:latin typeface="Cambria Math" panose="02040503050406030204" pitchFamily="18" charset="0"/>
                        </a:rPr>
                        <m:t>𝟑</m:t>
                      </m:r>
                    </m:oMath>
                  </m:oMathPara>
                </a14:m>
                <a:endParaRPr lang="en-US" sz="2400" b="1" baseline="30000" dirty="0">
                  <a:solidFill>
                    <a:schemeClr val="accent1"/>
                  </a:solidFill>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BA46BCD0-B4AD-D394-2D5D-B02AA45C91EA}"/>
                  </a:ext>
                </a:extLst>
              </p:cNvPr>
              <p:cNvSpPr txBox="1">
                <a:spLocks noRot="1" noChangeAspect="1" noMove="1" noResize="1" noEditPoints="1" noAdjustHandles="1" noChangeArrowheads="1" noChangeShapeType="1" noTextEdit="1"/>
              </p:cNvSpPr>
              <p:nvPr/>
            </p:nvSpPr>
            <p:spPr>
              <a:xfrm>
                <a:off x="449112" y="906447"/>
                <a:ext cx="4580088" cy="2161682"/>
              </a:xfrm>
              <a:prstGeom prst="rect">
                <a:avLst/>
              </a:prstGeom>
              <a:blipFill>
                <a:blip r:embed="rId2"/>
                <a:stretch>
                  <a:fillRect l="-2216" t="-2339" b="-409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AEDEB0EA-F3F6-0847-B257-679FDA375F03}"/>
              </a:ext>
            </a:extLst>
          </p:cNvPr>
          <p:cNvSpPr txBox="1"/>
          <p:nvPr/>
        </p:nvSpPr>
        <p:spPr>
          <a:xfrm>
            <a:off x="482978" y="3361781"/>
            <a:ext cx="525742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 A dilute solution of strong acid</a:t>
            </a:r>
          </a:p>
        </p:txBody>
      </p:sp>
      <p:sp>
        <p:nvSpPr>
          <p:cNvPr id="5" name="TextBox 4">
            <a:extLst>
              <a:ext uri="{FF2B5EF4-FFF2-40B4-BE49-F238E27FC236}">
                <a16:creationId xmlns:a16="http://schemas.microsoft.com/office/drawing/2014/main" id="{0A3C63D8-147E-85F9-BF85-AB004B51A183}"/>
              </a:ext>
            </a:extLst>
          </p:cNvPr>
          <p:cNvSpPr txBox="1"/>
          <p:nvPr/>
        </p:nvSpPr>
        <p:spPr>
          <a:xfrm>
            <a:off x="516845" y="4005248"/>
            <a:ext cx="10794622"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 Concentration is the mass (or amount) of solute per unit volume of solvent. Decreasing the volume of solvent would increase the concentration. This could be done by evaporation (or distillation) or the solvent.</a:t>
            </a:r>
          </a:p>
        </p:txBody>
      </p:sp>
      <p:sp>
        <p:nvSpPr>
          <p:cNvPr id="6" name="TextBox 5">
            <a:extLst>
              <a:ext uri="{FF2B5EF4-FFF2-40B4-BE49-F238E27FC236}">
                <a16:creationId xmlns:a16="http://schemas.microsoft.com/office/drawing/2014/main" id="{2044E218-0623-95D2-691B-6103A02EC974}"/>
              </a:ext>
            </a:extLst>
          </p:cNvPr>
          <p:cNvSpPr txBox="1"/>
          <p:nvPr/>
        </p:nvSpPr>
        <p:spPr>
          <a:xfrm>
            <a:off x="533778" y="5732448"/>
            <a:ext cx="703542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 2.0 mol/dm</a:t>
            </a:r>
            <a:r>
              <a:rPr lang="en-US" sz="2400" b="1" baseline="30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 hydrochloric acid solution</a:t>
            </a:r>
          </a:p>
        </p:txBody>
      </p:sp>
    </p:spTree>
    <p:extLst>
      <p:ext uri="{BB962C8B-B14F-4D97-AF65-F5344CB8AC3E}">
        <p14:creationId xmlns:p14="http://schemas.microsoft.com/office/powerpoint/2010/main" val="1643053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D3EC-680B-3CF6-656E-EBF2979B0927}"/>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E7129A8B-6994-9571-985C-7AD6B0DB1F09}"/>
              </a:ext>
            </a:extLst>
          </p:cNvPr>
          <p:cNvSpPr txBox="1"/>
          <p:nvPr/>
        </p:nvSpPr>
        <p:spPr>
          <a:xfrm>
            <a:off x="482977" y="872581"/>
            <a:ext cx="752648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6e.</a:t>
            </a:r>
            <a:r>
              <a:rPr lang="en-US" sz="2400" b="1" u="sng" dirty="0">
                <a:solidFill>
                  <a:schemeClr val="accent1"/>
                </a:solidFill>
                <a:latin typeface="Century Gothic" panose="020B0502020202020204" pitchFamily="34" charset="0"/>
              </a:rPr>
              <a:t> 2 </a:t>
            </a:r>
            <a:r>
              <a:rPr lang="en-US" sz="2400" b="1" dirty="0">
                <a:solidFill>
                  <a:schemeClr val="accent1"/>
                </a:solidFill>
                <a:latin typeface="Century Gothic" panose="020B0502020202020204" pitchFamily="34" charset="0"/>
              </a:rPr>
              <a:t>HC</a:t>
            </a:r>
            <a:r>
              <a:rPr lang="en-US" sz="2400" b="1" dirty="0">
                <a:solidFill>
                  <a:schemeClr val="accent1"/>
                </a:solidFill>
                <a:latin typeface="PT Sans" panose="020B0503020203020204" pitchFamily="34" charset="77"/>
              </a:rPr>
              <a:t>l</a:t>
            </a:r>
            <a:r>
              <a:rPr lang="en-US" sz="2400" b="1" dirty="0">
                <a:solidFill>
                  <a:schemeClr val="accent1"/>
                </a:solidFill>
                <a:latin typeface="Century Gothic" panose="020B0502020202020204" pitchFamily="34" charset="0"/>
              </a:rPr>
              <a:t> + Ca(OH)</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 </a:t>
            </a:r>
            <a:r>
              <a:rPr lang="en-US" sz="2400" b="1" dirty="0">
                <a:solidFill>
                  <a:schemeClr val="accent1"/>
                </a:solidFill>
                <a:latin typeface="Century Gothic" panose="020B0502020202020204" pitchFamily="34" charset="0"/>
                <a:sym typeface="Wingdings" pitchFamily="2" charset="2"/>
              </a:rPr>
              <a:t> CaC</a:t>
            </a:r>
            <a:r>
              <a:rPr lang="en-US" sz="2400" b="1" dirty="0">
                <a:solidFill>
                  <a:schemeClr val="accent1"/>
                </a:solidFill>
                <a:latin typeface="PT Sans" panose="020B0503020203020204" pitchFamily="34" charset="77"/>
                <a:sym typeface="Wingdings" pitchFamily="2" charset="2"/>
              </a:rPr>
              <a:t>l</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 +</a:t>
            </a:r>
            <a:r>
              <a:rPr lang="en-US" sz="2400" b="1" u="sng" dirty="0">
                <a:solidFill>
                  <a:schemeClr val="accent1"/>
                </a:solidFill>
                <a:latin typeface="Century Gothic" panose="020B0502020202020204" pitchFamily="34" charset="0"/>
                <a:sym typeface="Wingdings" pitchFamily="2" charset="2"/>
              </a:rPr>
              <a:t> 2 </a:t>
            </a:r>
            <a:r>
              <a:rPr lang="en-US" sz="2400" b="1" dirty="0">
                <a:solidFill>
                  <a:schemeClr val="accent1"/>
                </a:solidFill>
                <a:latin typeface="Century Gothic" panose="020B0502020202020204" pitchFamily="34" charset="0"/>
                <a:sym typeface="Wingdings" pitchFamily="2" charset="2"/>
              </a:rPr>
              <a:t>H</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O</a:t>
            </a:r>
            <a:endParaRPr lang="en-US" sz="2400" b="1"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652FBD8A-1A6E-557E-86AD-E074047BF47E}"/>
              </a:ext>
            </a:extLst>
          </p:cNvPr>
          <p:cNvSpPr txBox="1"/>
          <p:nvPr/>
        </p:nvSpPr>
        <p:spPr>
          <a:xfrm>
            <a:off x="466045" y="1414448"/>
            <a:ext cx="525742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6f. calcium chloride</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9E35949-B435-FC07-D686-8D9DB0E40D5B}"/>
                  </a:ext>
                </a:extLst>
              </p:cNvPr>
              <p:cNvSpPr txBox="1"/>
              <p:nvPr/>
            </p:nvSpPr>
            <p:spPr>
              <a:xfrm>
                <a:off x="486491" y="2047603"/>
                <a:ext cx="6608576" cy="3866764"/>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6g. </a:t>
                </a:r>
                <a14:m>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𝐜𝐚𝐥𝐜𝐢𝐮𝐦</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𝐡𝐲𝐝𝐫𝐨𝐱𝐢𝐝𝐞</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𝐜𝐚𝐥𝐜𝐢𝐮𝐦</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𝐡𝐲𝐝𝐫𝐨𝐱𝐢𝐝𝐞</m:t>
                      </m:r>
                      <m:r>
                        <a:rPr lang="en-GB" sz="2000" b="1" i="0" smtClean="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𝟖𝟒</m:t>
                          </m:r>
                        </m:num>
                        <m:den>
                          <m:r>
                            <a:rPr lang="en-GB" sz="2000" b="1" i="0" smtClean="0">
                              <a:solidFill>
                                <a:schemeClr val="accent1"/>
                              </a:solidFill>
                              <a:latin typeface="Cambria Math" panose="02040503050406030204" pitchFamily="18" charset="0"/>
                            </a:rPr>
                            <m:t>𝟕𝟒</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𝟏𝟑𝟓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r>
                  <a:rPr lang="en-GB" sz="2000" b="1" dirty="0">
                    <a:solidFill>
                      <a:schemeClr val="accent1"/>
                    </a:solidFill>
                    <a:latin typeface="Century Gothic" panose="020B0502020202020204" pitchFamily="34" charset="0"/>
                  </a:rPr>
                  <a:t>1:1 ratio (allow </a:t>
                </a:r>
                <a:r>
                  <a:rPr lang="en-GB" sz="2000" b="1" dirty="0" err="1">
                    <a:solidFill>
                      <a:schemeClr val="accent1"/>
                    </a:solidFill>
                    <a:latin typeface="Century Gothic" panose="020B0502020202020204" pitchFamily="34" charset="0"/>
                  </a:rPr>
                  <a:t>ecf</a:t>
                </a:r>
                <a:r>
                  <a:rPr lang="en-GB" sz="2000" b="1" dirty="0">
                    <a:solidFill>
                      <a:schemeClr val="accent1"/>
                    </a:solidFill>
                    <a:latin typeface="Century Gothic" panose="020B0502020202020204" pitchFamily="34" charset="0"/>
                  </a:rPr>
                  <a:t> from balancing error in 6e.</a:t>
                </a: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Number of moles calcium chloride = 1.135 mol</a:t>
                </a: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𝟏𝟑𝟓</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𝟏𝟏𝟏</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𝟏𝟐𝟔</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09E35949-B435-FC07-D686-8D9DB0E40D5B}"/>
                  </a:ext>
                </a:extLst>
              </p:cNvPr>
              <p:cNvSpPr txBox="1">
                <a:spLocks noRot="1" noChangeAspect="1" noMove="1" noResize="1" noEditPoints="1" noAdjustHandles="1" noChangeArrowheads="1" noChangeShapeType="1" noTextEdit="1"/>
              </p:cNvSpPr>
              <p:nvPr/>
            </p:nvSpPr>
            <p:spPr>
              <a:xfrm>
                <a:off x="486491" y="2047603"/>
                <a:ext cx="6608576" cy="3866764"/>
              </a:xfrm>
              <a:prstGeom prst="rect">
                <a:avLst/>
              </a:prstGeom>
              <a:blipFill>
                <a:blip r:embed="rId2"/>
                <a:stretch>
                  <a:fillRect l="-960" t="-656" b="-131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477109FD-9CDC-6F42-F873-6CC1662CD32A}"/>
                  </a:ext>
                </a:extLst>
              </p:cNvPr>
              <p:cNvSpPr txBox="1"/>
              <p:nvPr/>
            </p:nvSpPr>
            <p:spPr>
              <a:xfrm>
                <a:off x="7158224" y="1878270"/>
                <a:ext cx="4204043" cy="3405035"/>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6h.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1" smtClean="0">
                            <a:solidFill>
                              <a:schemeClr val="accent1"/>
                            </a:solidFill>
                            <a:latin typeface="Cambria Math" panose="02040503050406030204" pitchFamily="18" charset="0"/>
                          </a:rPr>
                          <m:t>𝒗𝒐𝒍𝒖𝒎𝒆</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1" smtClean="0">
                              <a:solidFill>
                                <a:schemeClr val="accent1"/>
                              </a:solidFill>
                              <a:latin typeface="Cambria Math" panose="02040503050406030204" pitchFamily="18" charset="0"/>
                            </a:rPr>
                            <m:t>𝟎</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𝟏𝟓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𝟗𝟎</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477109FD-9CDC-6F42-F873-6CC1662CD32A}"/>
                  </a:ext>
                </a:extLst>
              </p:cNvPr>
              <p:cNvSpPr txBox="1">
                <a:spLocks noRot="1" noChangeAspect="1" noMove="1" noResize="1" noEditPoints="1" noAdjustHandles="1" noChangeArrowheads="1" noChangeShapeType="1" noTextEdit="1"/>
              </p:cNvSpPr>
              <p:nvPr/>
            </p:nvSpPr>
            <p:spPr>
              <a:xfrm>
                <a:off x="7158224" y="1878270"/>
                <a:ext cx="4204043" cy="3405035"/>
              </a:xfrm>
              <a:prstGeom prst="rect">
                <a:avLst/>
              </a:prstGeom>
              <a:blipFill>
                <a:blip r:embed="rId3"/>
                <a:stretch>
                  <a:fillRect l="-1506"/>
                </a:stretch>
              </a:blipFill>
            </p:spPr>
            <p:txBody>
              <a:bodyPr/>
              <a:lstStyle/>
              <a:p>
                <a:r>
                  <a:rPr lang="en-GB">
                    <a:noFill/>
                  </a:rPr>
                  <a:t> </a:t>
                </a:r>
              </a:p>
            </p:txBody>
          </p:sp>
        </mc:Fallback>
      </mc:AlternateContent>
    </p:spTree>
    <p:extLst>
      <p:ext uri="{BB962C8B-B14F-4D97-AF65-F5344CB8AC3E}">
        <p14:creationId xmlns:p14="http://schemas.microsoft.com/office/powerpoint/2010/main" val="4124390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5D3EC-680B-3CF6-656E-EBF2979B0927}"/>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E7129A8B-6994-9571-985C-7AD6B0DB1F09}"/>
              </a:ext>
            </a:extLst>
          </p:cNvPr>
          <p:cNvSpPr txBox="1"/>
          <p:nvPr/>
        </p:nvSpPr>
        <p:spPr>
          <a:xfrm>
            <a:off x="482977" y="872581"/>
            <a:ext cx="1091315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8a. A mixture. The sulfuric acid is not chemically bonded to the water.</a:t>
            </a:r>
          </a:p>
        </p:txBody>
      </p:sp>
      <p:sp>
        <p:nvSpPr>
          <p:cNvPr id="4" name="TextBox 3">
            <a:extLst>
              <a:ext uri="{FF2B5EF4-FFF2-40B4-BE49-F238E27FC236}">
                <a16:creationId xmlns:a16="http://schemas.microsoft.com/office/drawing/2014/main" id="{652FBD8A-1A6E-557E-86AD-E074047BF47E}"/>
              </a:ext>
            </a:extLst>
          </p:cNvPr>
          <p:cNvSpPr txBox="1"/>
          <p:nvPr/>
        </p:nvSpPr>
        <p:spPr>
          <a:xfrm>
            <a:off x="466045" y="1414448"/>
            <a:ext cx="10625288"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8b. Different substances have different boiling points, so evaporation or distillation could be used to separate them. The substance with the lower boiling point will evaporate first.</a:t>
            </a:r>
          </a:p>
        </p:txBody>
      </p:sp>
      <p:sp>
        <p:nvSpPr>
          <p:cNvPr id="5" name="TextBox 4">
            <a:extLst>
              <a:ext uri="{FF2B5EF4-FFF2-40B4-BE49-F238E27FC236}">
                <a16:creationId xmlns:a16="http://schemas.microsoft.com/office/drawing/2014/main" id="{004F7DC2-AB78-98A9-0AF9-9C7CFC14C910}"/>
              </a:ext>
            </a:extLst>
          </p:cNvPr>
          <p:cNvSpPr txBox="1"/>
          <p:nvPr/>
        </p:nvSpPr>
        <p:spPr>
          <a:xfrm>
            <a:off x="449112" y="2718315"/>
            <a:ext cx="1062528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8c. A strong acid. It fully dissociates in solution. </a:t>
            </a:r>
          </a:p>
        </p:txBody>
      </p:sp>
      <p:sp>
        <p:nvSpPr>
          <p:cNvPr id="8" name="TextBox 7">
            <a:extLst>
              <a:ext uri="{FF2B5EF4-FFF2-40B4-BE49-F238E27FC236}">
                <a16:creationId xmlns:a16="http://schemas.microsoft.com/office/drawing/2014/main" id="{B08068A8-50D3-F07E-C9C5-9AD7528067AE}"/>
              </a:ext>
            </a:extLst>
          </p:cNvPr>
          <p:cNvSpPr txBox="1"/>
          <p:nvPr/>
        </p:nvSpPr>
        <p:spPr>
          <a:xfrm>
            <a:off x="449112" y="3327915"/>
            <a:ext cx="193848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8d. H</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SO</a:t>
            </a:r>
            <a:r>
              <a:rPr lang="en-US" sz="2400" b="1" baseline="-25000" dirty="0">
                <a:solidFill>
                  <a:schemeClr val="accent1"/>
                </a:solidFill>
                <a:latin typeface="Century Gothic" panose="020B0502020202020204" pitchFamily="34" charset="0"/>
              </a:rPr>
              <a:t>4</a:t>
            </a:r>
          </a:p>
        </p:txBody>
      </p:sp>
      <p:sp>
        <p:nvSpPr>
          <p:cNvPr id="9" name="TextBox 8">
            <a:extLst>
              <a:ext uri="{FF2B5EF4-FFF2-40B4-BE49-F238E27FC236}">
                <a16:creationId xmlns:a16="http://schemas.microsoft.com/office/drawing/2014/main" id="{8D41EEC3-2C7D-11A3-CA13-599191EE9193}"/>
              </a:ext>
            </a:extLst>
          </p:cNvPr>
          <p:cNvSpPr txBox="1"/>
          <p:nvPr/>
        </p:nvSpPr>
        <p:spPr>
          <a:xfrm>
            <a:off x="466045" y="3937515"/>
            <a:ext cx="397048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8e. (2x1)+32+(4x16) = 98</a:t>
            </a:r>
          </a:p>
        </p:txBody>
      </p:sp>
      <mc:AlternateContent xmlns:mc="http://schemas.openxmlformats.org/markup-compatibility/2006">
        <mc:Choice xmlns:a14="http://schemas.microsoft.com/office/drawing/2010/main" Requires="a14">
          <p:sp>
            <p:nvSpPr>
              <p:cNvPr id="10" name="Google Shape;103;p1">
                <a:extLst>
                  <a:ext uri="{FF2B5EF4-FFF2-40B4-BE49-F238E27FC236}">
                    <a16:creationId xmlns:a16="http://schemas.microsoft.com/office/drawing/2014/main" id="{021B7181-A3AC-83F3-89FB-A1ADDC8C79F8}"/>
                  </a:ext>
                </a:extLst>
              </p:cNvPr>
              <p:cNvSpPr txBox="1"/>
              <p:nvPr/>
            </p:nvSpPr>
            <p:spPr>
              <a:xfrm>
                <a:off x="485327" y="4589147"/>
                <a:ext cx="5589853" cy="166086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000" b="1" i="0" dirty="0">
                    <a:solidFill>
                      <a:schemeClr val="accent1"/>
                    </a:solidFill>
                    <a:latin typeface="Century Gothic" panose="020B0502020202020204" pitchFamily="34" charset="0"/>
                  </a:rPr>
                  <a:t>8f. </a:t>
                </a:r>
              </a:p>
              <a:p>
                <a:pPr lvl="0">
                  <a:buClr>
                    <a:srgbClr val="000000"/>
                  </a:buClr>
                  <a:buSzPts val="2400"/>
                </a:pPr>
                <a14:m>
                  <m:oMath xmlns:m="http://schemas.openxmlformats.org/officeDocument/2006/math">
                    <m:r>
                      <a:rPr lang="en-GB" sz="2000" b="1" i="0" smtClean="0">
                        <a:solidFill>
                          <a:schemeClr val="accent1"/>
                        </a:solidFill>
                        <a:latin typeface="Cambria Math" panose="02040503050406030204" pitchFamily="18" charset="0"/>
                      </a:rPr>
                      <m:t>𝐏𝐞𝐫𝐜𝐞𝐧𝐭𝐚𝐠𝐞</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𝐛𝐲</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i="0" dirty="0">
                            <a:solidFill>
                              <a:schemeClr val="accent1"/>
                            </a:solidFill>
                            <a:latin typeface="Cambria Math" panose="02040503050406030204" pitchFamily="18" charset="0"/>
                          </a:rPr>
                          <m:t>𝐦𝐚𝐬𝐬</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𝐨𝐟</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𝐞𝐥𝐞𝐦𝐞𝐧𝐭</m:t>
                        </m:r>
                      </m:num>
                      <m:den>
                        <m:r>
                          <a:rPr lang="en-GB" sz="2000" b="1" i="1" dirty="0" smtClean="0">
                            <a:solidFill>
                              <a:schemeClr val="accent1"/>
                            </a:solidFill>
                            <a:latin typeface="Cambria Math" panose="02040503050406030204" pitchFamily="18" charset="0"/>
                          </a:rPr>
                          <m:t>𝒎𝒂𝒔𝒔</m:t>
                        </m:r>
                        <m:r>
                          <a:rPr lang="en-GB" sz="2000" b="1" i="1" dirty="0" smtClean="0">
                            <a:solidFill>
                              <a:schemeClr val="accent1"/>
                            </a:solidFill>
                            <a:latin typeface="Cambria Math" panose="02040503050406030204" pitchFamily="18" charset="0"/>
                          </a:rPr>
                          <m:t> </m:t>
                        </m:r>
                        <m:r>
                          <a:rPr lang="en-GB" sz="2000" b="1" i="1" dirty="0" smtClean="0">
                            <a:solidFill>
                              <a:schemeClr val="accent1"/>
                            </a:solidFill>
                            <a:latin typeface="Cambria Math" panose="02040503050406030204" pitchFamily="18" charset="0"/>
                          </a:rPr>
                          <m:t>𝒐𝒇</m:t>
                        </m:r>
                        <m:r>
                          <a:rPr lang="en-GB" sz="2000" b="1" i="1" dirty="0" smtClean="0">
                            <a:solidFill>
                              <a:schemeClr val="accent1"/>
                            </a:solidFill>
                            <a:latin typeface="Cambria Math" panose="02040503050406030204" pitchFamily="18" charset="0"/>
                          </a:rPr>
                          <m:t> </m:t>
                        </m:r>
                        <m:r>
                          <a:rPr lang="en-GB" sz="2000" b="1" i="1" dirty="0" smtClean="0">
                            <a:solidFill>
                              <a:schemeClr val="accent1"/>
                            </a:solidFill>
                            <a:latin typeface="Cambria Math" panose="02040503050406030204" pitchFamily="18" charset="0"/>
                          </a:rPr>
                          <m:t>𝒄𝒐𝒎𝒑𝒐𝒖𝒏𝒅</m:t>
                        </m:r>
                      </m:den>
                    </m:f>
                    <m:r>
                      <a:rPr lang="en-GB" sz="2000" b="1" i="1" dirty="0" smtClean="0">
                        <a:solidFill>
                          <a:schemeClr val="accent1"/>
                        </a:solidFill>
                        <a:latin typeface="Cambria Math" panose="02040503050406030204" pitchFamily="18" charset="0"/>
                        <a:ea typeface="Cambria Math" panose="02040503050406030204" pitchFamily="18" charset="0"/>
                      </a:rPr>
                      <m:t>×</m:t>
                    </m:r>
                    <m:r>
                      <a:rPr lang="en-GB" sz="2000" b="1" i="1" dirty="0" smtClean="0">
                        <a:solidFill>
                          <a:schemeClr val="accent1"/>
                        </a:solidFill>
                        <a:latin typeface="Cambria Math" panose="02040503050406030204" pitchFamily="18" charset="0"/>
                        <a:ea typeface="Cambria Math" panose="02040503050406030204" pitchFamily="18" charset="0"/>
                      </a:rPr>
                      <m:t>𝟏𝟎𝟎</m:t>
                    </m:r>
                  </m:oMath>
                </a14:m>
                <a:endParaRPr lang="en-GB" sz="2000" b="1" dirty="0">
                  <a:solidFill>
                    <a:schemeClr val="accent1"/>
                  </a:solidFill>
                  <a:latin typeface="Century Gothic" panose="020B0502020202020204" pitchFamily="34" charset="0"/>
                  <a:ea typeface="Cambria Math" panose="02040503050406030204" pitchFamily="18" charset="0"/>
                </a:endParaRPr>
              </a:p>
              <a:p>
                <a:pPr>
                  <a:buClr>
                    <a:srgbClr val="000000"/>
                  </a:buClr>
                  <a:buSzPts val="2400"/>
                </a:pPr>
                <a14:m>
                  <m:oMath xmlns:m="http://schemas.openxmlformats.org/officeDocument/2006/math">
                    <m:r>
                      <a:rPr lang="en-GB" sz="2000" b="1">
                        <a:solidFill>
                          <a:schemeClr val="accent1"/>
                        </a:solidFill>
                        <a:latin typeface="Cambria Math" panose="02040503050406030204" pitchFamily="18" charset="0"/>
                      </a:rPr>
                      <m:t>𝐏𝐞𝐫𝐜𝐞𝐧𝐭𝐚𝐠𝐞</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𝐛𝐲</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𝐦𝐚𝐬𝐬</m:t>
                    </m:r>
                    <m:r>
                      <a:rPr lang="en-GB" sz="2000" b="1">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 </a:t>
                </a:r>
                <a14:m>
                  <m:oMath xmlns:m="http://schemas.openxmlformats.org/officeDocument/2006/math">
                    <m:f>
                      <m:fPr>
                        <m:ctrlPr>
                          <a:rPr lang="en-US" sz="2000" b="1" i="1" dirty="0">
                            <a:solidFill>
                              <a:schemeClr val="accent1"/>
                            </a:solidFill>
                            <a:latin typeface="Cambria Math" panose="02040503050406030204" pitchFamily="18" charset="0"/>
                          </a:rPr>
                        </m:ctrlPr>
                      </m:fPr>
                      <m:num>
                        <m:r>
                          <a:rPr lang="en-GB" sz="2000" b="1" i="1" dirty="0" smtClean="0">
                            <a:solidFill>
                              <a:schemeClr val="accent1"/>
                            </a:solidFill>
                            <a:latin typeface="Cambria Math" panose="02040503050406030204" pitchFamily="18" charset="0"/>
                          </a:rPr>
                          <m:t>𝟐</m:t>
                        </m:r>
                      </m:num>
                      <m:den>
                        <m:r>
                          <a:rPr lang="en-GB" sz="2000" b="1" i="1" dirty="0" smtClean="0">
                            <a:solidFill>
                              <a:schemeClr val="accent1"/>
                            </a:solidFill>
                            <a:latin typeface="Cambria Math" panose="02040503050406030204" pitchFamily="18" charset="0"/>
                          </a:rPr>
                          <m:t>𝟗𝟖</m:t>
                        </m:r>
                      </m:den>
                    </m:f>
                    <m:r>
                      <a:rPr lang="en-GB" sz="2000" b="1" i="1" dirty="0">
                        <a:solidFill>
                          <a:schemeClr val="accent1"/>
                        </a:solidFill>
                        <a:latin typeface="Cambria Math" panose="02040503050406030204" pitchFamily="18" charset="0"/>
                        <a:ea typeface="Cambria Math" panose="02040503050406030204" pitchFamily="18" charset="0"/>
                      </a:rPr>
                      <m:t>×</m:t>
                    </m:r>
                    <m:r>
                      <a:rPr lang="en-GB" sz="2000" b="1" i="1" dirty="0">
                        <a:solidFill>
                          <a:schemeClr val="accent1"/>
                        </a:solidFill>
                        <a:latin typeface="Cambria Math" panose="02040503050406030204" pitchFamily="18" charset="0"/>
                        <a:ea typeface="Cambria Math" panose="02040503050406030204" pitchFamily="18" charset="0"/>
                      </a:rPr>
                      <m:t>𝟏𝟎𝟎</m:t>
                    </m:r>
                  </m:oMath>
                </a14:m>
                <a:endParaRPr lang="en-GB" sz="2000" b="1" dirty="0">
                  <a:solidFill>
                    <a:schemeClr val="accent1"/>
                  </a:solidFill>
                  <a:latin typeface="Century Gothic" panose="020B0502020202020204" pitchFamily="34" charset="0"/>
                </a:endParaRPr>
              </a:p>
              <a:p>
                <a:pPr>
                  <a:buClr>
                    <a:srgbClr val="000000"/>
                  </a:buClr>
                  <a:buSzPts val="2400"/>
                </a:pPr>
                <a14:m>
                  <m:oMath xmlns:m="http://schemas.openxmlformats.org/officeDocument/2006/math">
                    <m:r>
                      <a:rPr lang="en-GB" sz="2000" b="1">
                        <a:solidFill>
                          <a:schemeClr val="accent1"/>
                        </a:solidFill>
                        <a:latin typeface="Cambria Math" panose="02040503050406030204" pitchFamily="18" charset="0"/>
                      </a:rPr>
                      <m:t>𝐏𝐞𝐫𝐜𝐞𝐧𝐭𝐚𝐠𝐞</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𝐛𝐲</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𝐦𝐚𝐬𝐬</m:t>
                    </m:r>
                    <m:r>
                      <a:rPr lang="en-GB" sz="2000" b="1">
                        <a:solidFill>
                          <a:schemeClr val="accent1"/>
                        </a:solidFill>
                        <a:latin typeface="Cambria Math" panose="02040503050406030204" pitchFamily="18" charset="0"/>
                      </a:rPr>
                      <m:t> </m:t>
                    </m:r>
                  </m:oMath>
                </a14:m>
                <a:r>
                  <a:rPr lang="en-US" sz="2000" b="1" dirty="0">
                    <a:solidFill>
                      <a:schemeClr val="accent1"/>
                    </a:solidFill>
                    <a:latin typeface="Century Gothic" panose="020B0502020202020204" pitchFamily="34" charset="0"/>
                  </a:rPr>
                  <a:t>=</a:t>
                </a:r>
                <a:r>
                  <a:rPr lang="en-GB" sz="2000" b="1" dirty="0">
                    <a:solidFill>
                      <a:schemeClr val="accent1"/>
                    </a:solidFill>
                    <a:latin typeface="Century Gothic" panose="020B0502020202020204" pitchFamily="34" charset="0"/>
                  </a:rPr>
                  <a:t> 2.04 %</a:t>
                </a:r>
              </a:p>
            </p:txBody>
          </p:sp>
        </mc:Choice>
        <mc:Fallback>
          <p:sp>
            <p:nvSpPr>
              <p:cNvPr id="10" name="Google Shape;103;p1">
                <a:extLst>
                  <a:ext uri="{FF2B5EF4-FFF2-40B4-BE49-F238E27FC236}">
                    <a16:creationId xmlns:a16="http://schemas.microsoft.com/office/drawing/2014/main" id="{021B7181-A3AC-83F3-89FB-A1ADDC8C79F8}"/>
                  </a:ext>
                </a:extLst>
              </p:cNvPr>
              <p:cNvSpPr txBox="1">
                <a:spLocks noRot="1" noChangeAspect="1" noMove="1" noResize="1" noEditPoints="1" noAdjustHandles="1" noChangeArrowheads="1" noChangeShapeType="1" noTextEdit="1"/>
              </p:cNvSpPr>
              <p:nvPr/>
            </p:nvSpPr>
            <p:spPr>
              <a:xfrm>
                <a:off x="485327" y="4589147"/>
                <a:ext cx="5589853" cy="1660864"/>
              </a:xfrm>
              <a:prstGeom prst="rect">
                <a:avLst/>
              </a:prstGeom>
              <a:blipFill>
                <a:blip r:embed="rId2"/>
                <a:stretch>
                  <a:fillRect l="-1134" t="-2273" b="-3788"/>
                </a:stretch>
              </a:blipFill>
              <a:ln>
                <a:noFill/>
              </a:ln>
            </p:spPr>
            <p:txBody>
              <a:bodyPr/>
              <a:lstStyle/>
              <a:p>
                <a:r>
                  <a:rPr lang="en-GB">
                    <a:noFill/>
                  </a:rPr>
                  <a:t> </a:t>
                </a:r>
              </a:p>
            </p:txBody>
          </p:sp>
        </mc:Fallback>
      </mc:AlternateContent>
      <p:sp>
        <p:nvSpPr>
          <p:cNvPr id="11" name="TextBox 10">
            <a:extLst>
              <a:ext uri="{FF2B5EF4-FFF2-40B4-BE49-F238E27FC236}">
                <a16:creationId xmlns:a16="http://schemas.microsoft.com/office/drawing/2014/main" id="{A2E0F06D-CFF7-3C84-0A53-BC96B751E6EA}"/>
              </a:ext>
            </a:extLst>
          </p:cNvPr>
          <p:cNvSpPr txBox="1"/>
          <p:nvPr/>
        </p:nvSpPr>
        <p:spPr>
          <a:xfrm>
            <a:off x="6096000" y="3531115"/>
            <a:ext cx="5334000"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8g. Yes. It fully dissociates into ions in solution, so the ions are free to move through solution and carry charge. </a:t>
            </a:r>
          </a:p>
        </p:txBody>
      </p:sp>
    </p:spTree>
    <p:extLst>
      <p:ext uri="{BB962C8B-B14F-4D97-AF65-F5344CB8AC3E}">
        <p14:creationId xmlns:p14="http://schemas.microsoft.com/office/powerpoint/2010/main" val="73778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1550"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(HT) </a:t>
            </a:r>
            <a:r>
              <a:rPr lang="en-GB" sz="2400" b="1" i="0" u="sng" strike="noStrike" cap="none" dirty="0">
                <a:solidFill>
                  <a:schemeClr val="dk1"/>
                </a:solidFill>
                <a:latin typeface="Century Gothic"/>
                <a:ea typeface="Century Gothic"/>
                <a:cs typeface="Century Gothic"/>
                <a:sym typeface="Century Gothic"/>
              </a:rPr>
              <a:t>Strong and Weak Acids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for hydrochloric acid.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for sulfuric acid.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pH range of acids.</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nitric acid (HNO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percentage by mass of hydrogen in nitric acid.</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
        <p:nvSpPr>
          <p:cNvPr id="12" name="TextBox 11">
            <a:extLst>
              <a:ext uri="{FF2B5EF4-FFF2-40B4-BE49-F238E27FC236}">
                <a16:creationId xmlns:a16="http://schemas.microsoft.com/office/drawing/2014/main" id="{3C802F7E-3BDC-29DF-FAF3-F9A1F08B6D0E}"/>
              </a:ext>
            </a:extLst>
          </p:cNvPr>
          <p:cNvSpPr txBox="1"/>
          <p:nvPr/>
        </p:nvSpPr>
        <p:spPr>
          <a:xfrm>
            <a:off x="350718" y="4280040"/>
            <a:ext cx="9887564" cy="2308324"/>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Name the salt that would be produced in a reaction between hydrochloric acid and copper oxide.</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Name the salt that would be produced in a reaction between nitric acid and calcium hydroxide.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Name the salt that would be produced in a reaction between sulfuric acid and lithium carbonate.</a:t>
            </a:r>
          </a:p>
        </p:txBody>
      </p:sp>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56328" y="32657"/>
            <a:ext cx="10620000" cy="720000"/>
          </a:xfrm>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What is a strong acid?</a:t>
            </a:r>
          </a:p>
          <a:p>
            <a:pPr marL="914400" lvl="1" indent="-457200">
              <a:buFont typeface="Wingdings" pitchFamily="2" charset="2"/>
              <a:buChar char="q"/>
            </a:pPr>
            <a:r>
              <a:rPr lang="en-GB" sz="2400" dirty="0">
                <a:latin typeface="Century Gothic" panose="020B0502020202020204" pitchFamily="34" charset="0"/>
              </a:rPr>
              <a:t>A. An acid that contains lots of solute per unit volume</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An acid that has lots of H+ ions</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An acid that fully dissociates in solution</a:t>
            </a:r>
            <a:endParaRPr lang="en-GB" sz="2400" baseline="300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528849" y="2762126"/>
            <a:ext cx="11081904"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Which of these is </a:t>
            </a:r>
            <a:r>
              <a:rPr lang="en-GB" sz="2400" u="sng" dirty="0">
                <a:latin typeface="Century Gothic" panose="020B0502020202020204" pitchFamily="34" charset="0"/>
              </a:rPr>
              <a:t>not</a:t>
            </a:r>
            <a:r>
              <a:rPr lang="en-GB" sz="2400" dirty="0">
                <a:latin typeface="Century Gothic" panose="020B0502020202020204" pitchFamily="34" charset="0"/>
              </a:rPr>
              <a:t> a strong acid?</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Hydrochloric acid</a:t>
            </a:r>
          </a:p>
          <a:p>
            <a:pPr marL="914400" lvl="1" indent="-457200">
              <a:buFont typeface="Wingdings" pitchFamily="2" charset="2"/>
              <a:buChar char="q"/>
            </a:pPr>
            <a:r>
              <a:rPr lang="en-GB" sz="2400" dirty="0">
                <a:latin typeface="Century Gothic" panose="020B0502020202020204" pitchFamily="34" charset="0"/>
              </a:rPr>
              <a:t>B. Sulfuric acid</a:t>
            </a:r>
          </a:p>
          <a:p>
            <a:pPr marL="914400" lvl="1" indent="-457200">
              <a:buFont typeface="Wingdings" pitchFamily="2" charset="2"/>
              <a:buChar char="q"/>
            </a:pPr>
            <a:r>
              <a:rPr lang="en-GB" sz="2400" dirty="0">
                <a:latin typeface="Century Gothic" panose="020B0502020202020204" pitchFamily="34" charset="0"/>
              </a:rPr>
              <a:t>C. Ethanoic acid</a:t>
            </a:r>
          </a:p>
        </p:txBody>
      </p:sp>
      <p:sp>
        <p:nvSpPr>
          <p:cNvPr id="5" name="TextBox 4">
            <a:extLst>
              <a:ext uri="{FF2B5EF4-FFF2-40B4-BE49-F238E27FC236}">
                <a16:creationId xmlns:a16="http://schemas.microsoft.com/office/drawing/2014/main" id="{FA56AB9A-831D-8048-BB27-E49EAE012180}"/>
              </a:ext>
            </a:extLst>
          </p:cNvPr>
          <p:cNvSpPr txBox="1"/>
          <p:nvPr/>
        </p:nvSpPr>
        <p:spPr>
          <a:xfrm>
            <a:off x="543840" y="4625094"/>
            <a:ext cx="10833853" cy="1569660"/>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Which of these will have the lowest pH?</a:t>
            </a:r>
          </a:p>
          <a:p>
            <a:pPr marL="914400" lvl="1" indent="-457200">
              <a:buFont typeface="Wingdings" pitchFamily="2" charset="2"/>
              <a:buChar char="q"/>
            </a:pPr>
            <a:r>
              <a:rPr lang="en-GB" sz="2400" dirty="0">
                <a:latin typeface="Century Gothic" panose="020B0502020202020204" pitchFamily="34" charset="0"/>
              </a:rPr>
              <a:t>A. 1 mol/dm</a:t>
            </a:r>
            <a:r>
              <a:rPr lang="en-GB" sz="2400" baseline="30000" dirty="0">
                <a:latin typeface="Century Gothic" panose="020B0502020202020204" pitchFamily="34" charset="0"/>
              </a:rPr>
              <a:t>3</a:t>
            </a:r>
            <a:r>
              <a:rPr lang="en-GB" sz="2400" dirty="0">
                <a:latin typeface="Century Gothic" panose="020B0502020202020204" pitchFamily="34" charset="0"/>
              </a:rPr>
              <a:t> ethanoic acid</a:t>
            </a:r>
          </a:p>
          <a:p>
            <a:pPr marL="914400" lvl="1" indent="-457200">
              <a:buFont typeface="Wingdings" pitchFamily="2" charset="2"/>
              <a:buChar char="q"/>
            </a:pPr>
            <a:r>
              <a:rPr lang="en-GB" sz="2400" dirty="0">
                <a:latin typeface="Century Gothic" panose="020B0502020202020204" pitchFamily="34" charset="0"/>
              </a:rPr>
              <a:t>B. 1 mol/dm</a:t>
            </a:r>
            <a:r>
              <a:rPr lang="en-GB" sz="2400" baseline="30000" dirty="0">
                <a:latin typeface="Century Gothic" panose="020B0502020202020204" pitchFamily="34" charset="0"/>
              </a:rPr>
              <a:t>3</a:t>
            </a:r>
            <a:r>
              <a:rPr lang="en-GB" sz="2400" dirty="0">
                <a:latin typeface="Century Gothic" panose="020B0502020202020204" pitchFamily="34" charset="0"/>
              </a:rPr>
              <a:t> hydrochloric acid</a:t>
            </a:r>
          </a:p>
          <a:p>
            <a:pPr marL="914400" lvl="1" indent="-457200">
              <a:buFont typeface="Wingdings" pitchFamily="2" charset="2"/>
              <a:buChar char="q"/>
            </a:pPr>
            <a:r>
              <a:rPr lang="en-GB" sz="2400" dirty="0">
                <a:latin typeface="Century Gothic" panose="020B0502020202020204" pitchFamily="34" charset="0"/>
              </a:rPr>
              <a:t>C. 2 mol/dm</a:t>
            </a:r>
            <a:r>
              <a:rPr lang="en-GB" sz="2400" baseline="30000" dirty="0">
                <a:latin typeface="Century Gothic" panose="020B0502020202020204" pitchFamily="34" charset="0"/>
              </a:rPr>
              <a:t>3</a:t>
            </a:r>
            <a:r>
              <a:rPr lang="en-GB" sz="2400" dirty="0">
                <a:latin typeface="Century Gothic" panose="020B0502020202020204" pitchFamily="34" charset="0"/>
              </a:rPr>
              <a:t> hydrochloric acid</a:t>
            </a:r>
          </a:p>
        </p:txBody>
      </p:sp>
      <p:sp>
        <p:nvSpPr>
          <p:cNvPr id="6" name="TextBox 5">
            <a:extLst>
              <a:ext uri="{FF2B5EF4-FFF2-40B4-BE49-F238E27FC236}">
                <a16:creationId xmlns:a16="http://schemas.microsoft.com/office/drawing/2014/main" id="{414A8B36-6BDF-BE4B-8892-9B947E7C3878}"/>
              </a:ext>
            </a:extLst>
          </p:cNvPr>
          <p:cNvSpPr txBox="1"/>
          <p:nvPr/>
        </p:nvSpPr>
        <p:spPr>
          <a:xfrm>
            <a:off x="923160" y="1734598"/>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77756" y="3674587"/>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86733" y="5529301"/>
            <a:ext cx="523091" cy="646331"/>
          </a:xfrm>
          <a:prstGeom prst="rect">
            <a:avLst/>
          </a:prstGeom>
          <a:noFill/>
        </p:spPr>
        <p:txBody>
          <a:bodyPr wrap="squar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79915202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C4.3.14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4401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(HT) Strong and Weak Acids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When a solute dissolves in a solvent, a solution is formed. </a:t>
            </a:r>
            <a:r>
              <a:rPr lang="en-GB" sz="2000" dirty="0">
                <a:solidFill>
                  <a:schemeClr val="dk1"/>
                </a:solidFill>
                <a:latin typeface="Century Gothic"/>
                <a:ea typeface="Century Gothic"/>
                <a:cs typeface="Century Gothic"/>
                <a:sym typeface="Century Gothic"/>
              </a:rPr>
              <a:t>Acids in solution are another example of a solute being dissolved in a solvent. The concentration of the solution is a measure of how much solute is present per unit volume. A concentrated solution has lots of solute per unit volume and a dilute solution has much less solute per unit volume. The concentration of an acid affects its pH, but pH is also affected by the strength of an acid. A strong acid, such as hydrochloric acid, is one which fully dissociates into ions solution. This means that in solution, it splits completely into H</a:t>
            </a:r>
            <a:r>
              <a:rPr lang="en-GB" sz="2000" baseline="30000" dirty="0">
                <a:solidFill>
                  <a:schemeClr val="dk1"/>
                </a:solidFill>
                <a:latin typeface="Century Gothic"/>
                <a:ea typeface="Century Gothic"/>
                <a:cs typeface="Century Gothic"/>
                <a:sym typeface="Century Gothic"/>
              </a:rPr>
              <a:t>+</a:t>
            </a:r>
            <a:r>
              <a:rPr lang="en-GB" sz="2000" dirty="0">
                <a:solidFill>
                  <a:schemeClr val="dk1"/>
                </a:solidFill>
                <a:latin typeface="Century Gothic"/>
                <a:ea typeface="Century Gothic"/>
                <a:cs typeface="Century Gothic"/>
                <a:sym typeface="Century Gothic"/>
              </a:rPr>
              <a:t> and C</a:t>
            </a:r>
            <a:r>
              <a:rPr lang="en-GB" sz="2000" dirty="0">
                <a:solidFill>
                  <a:schemeClr val="dk1"/>
                </a:solidFill>
                <a:latin typeface="PT Sans" panose="020B0503020203020204" pitchFamily="34" charset="77"/>
                <a:ea typeface="Century Gothic"/>
                <a:cs typeface="Century Gothic"/>
                <a:sym typeface="Century Gothic"/>
              </a:rPr>
              <a:t>l</a:t>
            </a:r>
            <a:r>
              <a:rPr lang="en-GB" sz="2000" baseline="30000" dirty="0">
                <a:solidFill>
                  <a:schemeClr val="dk1"/>
                </a:solidFill>
                <a:latin typeface="Century Gothic"/>
                <a:ea typeface="Century Gothic"/>
                <a:cs typeface="Century Gothic"/>
                <a:sym typeface="Century Gothic"/>
              </a:rPr>
              <a:t>-</a:t>
            </a:r>
            <a:r>
              <a:rPr lang="en-GB" sz="2000" dirty="0">
                <a:solidFill>
                  <a:schemeClr val="dk1"/>
                </a:solidFill>
                <a:latin typeface="Century Gothic"/>
                <a:ea typeface="Century Gothic"/>
                <a:cs typeface="Century Gothic"/>
                <a:sym typeface="Century Gothic"/>
              </a:rPr>
              <a:t> ions. A weak acid, such as ethanoic acid, is one which does not fully dissociate into ions in solution.</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
        <p:nvSpPr>
          <p:cNvPr id="4" name="TextBox 3">
            <a:extLst>
              <a:ext uri="{FF2B5EF4-FFF2-40B4-BE49-F238E27FC236}">
                <a16:creationId xmlns:a16="http://schemas.microsoft.com/office/drawing/2014/main" id="{B91102DD-A228-F327-C6D1-2906BA5F3FB3}"/>
              </a:ext>
            </a:extLst>
          </p:cNvPr>
          <p:cNvSpPr txBox="1"/>
          <p:nvPr/>
        </p:nvSpPr>
        <p:spPr>
          <a:xfrm>
            <a:off x="400849" y="4611233"/>
            <a:ext cx="10424387" cy="1938992"/>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a solution.</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Explain the difference between a concentrated and a dilute solution.</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what is meant by a strong acid.</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Give an example of a strong acid.</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what is meant by a weak acid.</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Give an example of a weak acid. </a:t>
            </a:r>
            <a:endParaRPr lang="en-GB" sz="2000" dirty="0"/>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C4.3.14</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2102199"/>
            <a:ext cx="5201774" cy="430800"/>
          </a:xfrm>
        </p:spPr>
        <p:txBody>
          <a:bodyPr/>
          <a:lstStyle/>
          <a:p>
            <a:r>
              <a:rPr lang="en-US" dirty="0">
                <a:latin typeface="Century Gothic" panose="020B0502020202020204" pitchFamily="34" charset="0"/>
              </a:rPr>
              <a:t>(HT) Strong and Weak Acids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0169094" cy="2616101"/>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 </a:t>
            </a:r>
            <a:r>
              <a:rPr lang="en-US" sz="1600" dirty="0">
                <a:solidFill>
                  <a:srgbClr val="000000"/>
                </a:solidFill>
                <a:latin typeface="Century Gothic" panose="020B0502020202020204" pitchFamily="34" charset="0"/>
                <a:cs typeface="Arial"/>
                <a:sym typeface="Arial"/>
              </a:rPr>
              <a:t>Mole Calculations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1200150" lvl="2" indent="-285750">
              <a:buFont typeface="Wingdings" pitchFamily="2" charset="2"/>
              <a:buChar char="Ø"/>
              <a:defRPr/>
            </a:pP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C4.3.14 (HT) Strong and Weak Acids</a:t>
            </a:r>
            <a:endParaRPr kumimoji="0" lang="en-US" sz="16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C4.3.15 TIF: Volumes of Gases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82926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Explain the difference between a strong acid and weak acid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the factors that affect pH of an acid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the difference between strength and concentration</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1362226" cy="70559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dilute</a:t>
            </a:r>
          </a:p>
        </p:txBody>
      </p:sp>
      <p:sp>
        <p:nvSpPr>
          <p:cNvPr id="14" name="Rectangle 13">
            <a:extLst>
              <a:ext uri="{FF2B5EF4-FFF2-40B4-BE49-F238E27FC236}">
                <a16:creationId xmlns:a16="http://schemas.microsoft.com/office/drawing/2014/main" id="{A2C825F2-5973-4048-9A5C-E0A4E794080E}"/>
              </a:ext>
            </a:extLst>
          </p:cNvPr>
          <p:cNvSpPr/>
          <p:nvPr/>
        </p:nvSpPr>
        <p:spPr>
          <a:xfrm>
            <a:off x="5541043" y="4997292"/>
            <a:ext cx="1316957"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weak</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acid</a:t>
            </a:r>
          </a:p>
        </p:txBody>
      </p:sp>
      <p:sp>
        <p:nvSpPr>
          <p:cNvPr id="7" name="Rectangle 6">
            <a:extLst>
              <a:ext uri="{FF2B5EF4-FFF2-40B4-BE49-F238E27FC236}">
                <a16:creationId xmlns:a16="http://schemas.microsoft.com/office/drawing/2014/main" id="{8F351BFD-E2B1-31B3-C107-5A322AE99B0A}"/>
              </a:ext>
            </a:extLst>
          </p:cNvPr>
          <p:cNvSpPr/>
          <p:nvPr/>
        </p:nvSpPr>
        <p:spPr>
          <a:xfrm>
            <a:off x="3771281" y="5002695"/>
            <a:ext cx="1710357" cy="6796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strong</a:t>
            </a:r>
          </a:p>
        </p:txBody>
      </p:sp>
      <p:sp>
        <p:nvSpPr>
          <p:cNvPr id="11" name="Rectangle 10">
            <a:extLst>
              <a:ext uri="{FF2B5EF4-FFF2-40B4-BE49-F238E27FC236}">
                <a16:creationId xmlns:a16="http://schemas.microsoft.com/office/drawing/2014/main" id="{1A25FDA9-8BCA-5B8B-691C-BED6903084ED}"/>
              </a:ext>
            </a:extLst>
          </p:cNvPr>
          <p:cNvSpPr/>
          <p:nvPr/>
        </p:nvSpPr>
        <p:spPr>
          <a:xfrm>
            <a:off x="3399196" y="5749705"/>
            <a:ext cx="1596137" cy="7110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ionise</a:t>
            </a:r>
          </a:p>
        </p:txBody>
      </p:sp>
      <p:sp>
        <p:nvSpPr>
          <p:cNvPr id="5" name="Rectangle 4">
            <a:extLst>
              <a:ext uri="{FF2B5EF4-FFF2-40B4-BE49-F238E27FC236}">
                <a16:creationId xmlns:a16="http://schemas.microsoft.com/office/drawing/2014/main" id="{74FAED1A-A5AA-9C36-C246-17C232CE55F5}"/>
              </a:ext>
            </a:extLst>
          </p:cNvPr>
          <p:cNvSpPr/>
          <p:nvPr/>
        </p:nvSpPr>
        <p:spPr>
          <a:xfrm>
            <a:off x="5038120" y="5752203"/>
            <a:ext cx="2340624" cy="70855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dissociate</a:t>
            </a:r>
          </a:p>
        </p:txBody>
      </p:sp>
      <p:sp>
        <p:nvSpPr>
          <p:cNvPr id="12" name="Rectangle 11">
            <a:extLst>
              <a:ext uri="{FF2B5EF4-FFF2-40B4-BE49-F238E27FC236}">
                <a16:creationId xmlns:a16="http://schemas.microsoft.com/office/drawing/2014/main" id="{6D5D8F66-17F1-F060-0669-7F25C25AAC21}"/>
              </a:ext>
            </a:extLst>
          </p:cNvPr>
          <p:cNvSpPr/>
          <p:nvPr/>
        </p:nvSpPr>
        <p:spPr>
          <a:xfrm>
            <a:off x="6912643" y="4980359"/>
            <a:ext cx="2959490"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concentrated</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3DF484EB-5066-E4A6-134A-370B967048B9}"/>
              </a:ext>
            </a:extLst>
          </p:cNvPr>
          <p:cNvPicPr>
            <a:picLocks noChangeAspect="1"/>
          </p:cNvPicPr>
          <p:nvPr/>
        </p:nvPicPr>
        <p:blipFill>
          <a:blip r:embed="rId3"/>
          <a:stretch>
            <a:fillRect/>
          </a:stretch>
        </p:blipFill>
        <p:spPr>
          <a:xfrm>
            <a:off x="6964845" y="4216399"/>
            <a:ext cx="4435521" cy="2491317"/>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EB5B6-13E7-0A2E-226F-E4ABAF9B8AB8}"/>
              </a:ext>
            </a:extLst>
          </p:cNvPr>
          <p:cNvSpPr>
            <a:spLocks noGrp="1"/>
          </p:cNvSpPr>
          <p:nvPr>
            <p:ph type="title"/>
          </p:nvPr>
        </p:nvSpPr>
        <p:spPr/>
        <p:txBody>
          <a:bodyPr/>
          <a:lstStyle/>
          <a:p>
            <a:r>
              <a:rPr lang="en-GB" dirty="0">
                <a:latin typeface="Century Gothic" panose="020B0502020202020204" pitchFamily="34" charset="0"/>
              </a:rPr>
              <a:t>pH</a:t>
            </a:r>
          </a:p>
        </p:txBody>
      </p:sp>
      <p:sp>
        <p:nvSpPr>
          <p:cNvPr id="4" name="Google Shape;106;p2">
            <a:extLst>
              <a:ext uri="{FF2B5EF4-FFF2-40B4-BE49-F238E27FC236}">
                <a16:creationId xmlns:a16="http://schemas.microsoft.com/office/drawing/2014/main" id="{8D2AF769-BA73-BAC1-CFB5-990E6D2C6E59}"/>
              </a:ext>
            </a:extLst>
          </p:cNvPr>
          <p:cNvSpPr txBox="1"/>
          <p:nvPr/>
        </p:nvSpPr>
        <p:spPr>
          <a:xfrm>
            <a:off x="498047" y="896279"/>
            <a:ext cx="10619985" cy="4893607"/>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What is </a:t>
            </a:r>
            <a:r>
              <a:rPr lang="en-GB" sz="2400" b="1" dirty="0">
                <a:solidFill>
                  <a:schemeClr val="dk1"/>
                </a:solidFill>
                <a:latin typeface="Century Gothic"/>
                <a:ea typeface="Arial"/>
                <a:cs typeface="Arial"/>
                <a:sym typeface="Century Gothic"/>
              </a:rPr>
              <a:t>pH</a:t>
            </a:r>
            <a:r>
              <a:rPr lang="en-GB" sz="2400" dirty="0">
                <a:solidFill>
                  <a:schemeClr val="dk1"/>
                </a:solidFill>
                <a:latin typeface="Century Gothic"/>
                <a:ea typeface="Arial"/>
                <a:cs typeface="Arial"/>
                <a:sym typeface="Century Gothic"/>
              </a:rPr>
              <a:t> actually a measure of?</a:t>
            </a:r>
          </a:p>
          <a:p>
            <a:pPr marR="0" lvl="0" algn="l" rtl="0">
              <a:lnSpc>
                <a:spcPct val="100000"/>
              </a:lnSpc>
              <a:spcBef>
                <a:spcPts val="0"/>
              </a:spcBef>
              <a:spcAft>
                <a:spcPts val="0"/>
              </a:spcAft>
              <a:buClr>
                <a:schemeClr val="dk1"/>
              </a:buClr>
              <a:buSzPts val="2400"/>
            </a:pPr>
            <a:endParaRPr lang="en-GB" sz="2400" i="1"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pH denotes ‘potential of hydrogen’ so is a measure of the </a:t>
            </a:r>
            <a:r>
              <a:rPr lang="en-GB" sz="2400" b="1" dirty="0">
                <a:solidFill>
                  <a:schemeClr val="dk1"/>
                </a:solidFill>
                <a:latin typeface="Century Gothic"/>
                <a:ea typeface="Arial"/>
                <a:cs typeface="Arial"/>
                <a:sym typeface="Century Gothic"/>
              </a:rPr>
              <a:t>hydrogen</a:t>
            </a:r>
            <a:r>
              <a:rPr lang="en-GB" sz="2400" dirty="0">
                <a:solidFill>
                  <a:schemeClr val="dk1"/>
                </a:solidFill>
                <a:latin typeface="Century Gothic"/>
                <a:ea typeface="Arial"/>
                <a:cs typeface="Arial"/>
                <a:sym typeface="Century Gothic"/>
              </a:rPr>
              <a:t> </a:t>
            </a:r>
            <a:r>
              <a:rPr lang="en-GB" sz="2400" b="1" dirty="0">
                <a:solidFill>
                  <a:schemeClr val="dk1"/>
                </a:solidFill>
                <a:latin typeface="Century Gothic"/>
                <a:ea typeface="Arial"/>
                <a:cs typeface="Arial"/>
                <a:sym typeface="Century Gothic"/>
              </a:rPr>
              <a:t>ion concentration </a:t>
            </a:r>
            <a:r>
              <a:rPr lang="en-GB" sz="2400" dirty="0">
                <a:solidFill>
                  <a:schemeClr val="dk1"/>
                </a:solidFill>
                <a:latin typeface="Century Gothic"/>
                <a:ea typeface="Arial"/>
                <a:cs typeface="Arial"/>
                <a:sym typeface="Century Gothic"/>
              </a:rPr>
              <a:t>in a solution.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All acids produce </a:t>
            </a:r>
            <a:r>
              <a:rPr lang="en-GB" sz="2400" b="1" dirty="0">
                <a:solidFill>
                  <a:schemeClr val="dk1"/>
                </a:solidFill>
                <a:latin typeface="Century Gothic"/>
                <a:ea typeface="Arial"/>
                <a:cs typeface="Arial"/>
                <a:sym typeface="Century Gothic"/>
              </a:rPr>
              <a:t>hydrogen ions (H</a:t>
            </a:r>
            <a:r>
              <a:rPr lang="en-GB" sz="2400" b="1" baseline="30000" dirty="0">
                <a:solidFill>
                  <a:schemeClr val="dk1"/>
                </a:solidFill>
                <a:latin typeface="Century Gothic"/>
                <a:ea typeface="Arial"/>
                <a:cs typeface="Arial"/>
                <a:sym typeface="Century Gothic"/>
              </a:rPr>
              <a:t>+</a:t>
            </a:r>
            <a:r>
              <a:rPr lang="en-GB" sz="2400" b="1" dirty="0">
                <a:solidFill>
                  <a:schemeClr val="dk1"/>
                </a:solidFill>
                <a:latin typeface="Century Gothic"/>
                <a:ea typeface="Arial"/>
                <a:cs typeface="Arial"/>
                <a:sym typeface="Century Gothic"/>
              </a:rPr>
              <a:t>) </a:t>
            </a:r>
            <a:r>
              <a:rPr lang="en-GB" sz="2400" dirty="0">
                <a:solidFill>
                  <a:schemeClr val="dk1"/>
                </a:solidFill>
                <a:latin typeface="Century Gothic"/>
                <a:ea typeface="Arial"/>
                <a:cs typeface="Arial"/>
                <a:sym typeface="Century Gothic"/>
              </a:rPr>
              <a:t>in aqueous solutions.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pH of an acid is affected by:</a:t>
            </a:r>
          </a:p>
          <a:p>
            <a:pPr marL="342900" marR="0" lvl="0" indent="-342900" algn="l" rtl="0">
              <a:lnSpc>
                <a:spcPct val="150000"/>
              </a:lnSpc>
              <a:spcBef>
                <a:spcPts val="0"/>
              </a:spcBef>
              <a:spcAft>
                <a:spcPts val="0"/>
              </a:spcAft>
              <a:buClr>
                <a:schemeClr val="dk1"/>
              </a:buClr>
              <a:buSzPts val="2400"/>
              <a:buFont typeface="Arial" panose="020B0604020202020204" pitchFamily="34" charset="0"/>
              <a:buChar char="•"/>
            </a:pPr>
            <a:r>
              <a:rPr lang="en-GB" sz="2400" u="sng" dirty="0">
                <a:solidFill>
                  <a:schemeClr val="dk1"/>
                </a:solidFill>
                <a:latin typeface="Century Gothic"/>
                <a:ea typeface="Arial"/>
                <a:cs typeface="Arial"/>
                <a:sym typeface="Century Gothic"/>
              </a:rPr>
              <a:t>Concentration</a:t>
            </a:r>
            <a:r>
              <a:rPr lang="en-GB" sz="2400" dirty="0">
                <a:solidFill>
                  <a:schemeClr val="dk1"/>
                </a:solidFill>
                <a:latin typeface="Century Gothic"/>
                <a:ea typeface="Arial"/>
                <a:cs typeface="Arial"/>
                <a:sym typeface="Century Gothic"/>
              </a:rPr>
              <a:t> of an acid</a:t>
            </a:r>
          </a:p>
          <a:p>
            <a:pPr marL="342900" marR="0" lvl="0" indent="-342900" algn="l" rtl="0">
              <a:lnSpc>
                <a:spcPct val="150000"/>
              </a:lnSpc>
              <a:spcBef>
                <a:spcPts val="0"/>
              </a:spcBef>
              <a:spcAft>
                <a:spcPts val="0"/>
              </a:spcAft>
              <a:buClr>
                <a:schemeClr val="dk1"/>
              </a:buClr>
              <a:buSzPts val="2400"/>
              <a:buFont typeface="Arial" panose="020B0604020202020204" pitchFamily="34" charset="0"/>
              <a:buChar char="•"/>
            </a:pPr>
            <a:r>
              <a:rPr lang="en-GB" sz="2400" u="sng" dirty="0">
                <a:solidFill>
                  <a:schemeClr val="dk1"/>
                </a:solidFill>
                <a:latin typeface="Century Gothic"/>
                <a:ea typeface="Arial"/>
                <a:cs typeface="Arial"/>
                <a:sym typeface="Century Gothic"/>
              </a:rPr>
              <a:t>Strength</a:t>
            </a:r>
            <a:r>
              <a:rPr lang="en-GB" sz="2400" dirty="0">
                <a:solidFill>
                  <a:schemeClr val="dk1"/>
                </a:solidFill>
                <a:latin typeface="Century Gothic"/>
                <a:ea typeface="Arial"/>
                <a:cs typeface="Arial"/>
                <a:sym typeface="Century Gothic"/>
              </a:rPr>
              <a:t> of an acid</a:t>
            </a:r>
          </a:p>
        </p:txBody>
      </p:sp>
    </p:spTree>
    <p:extLst>
      <p:ext uri="{BB962C8B-B14F-4D97-AF65-F5344CB8AC3E}">
        <p14:creationId xmlns:p14="http://schemas.microsoft.com/office/powerpoint/2010/main" val="667851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70902-BC20-B369-2BE3-81696DA3EDB8}"/>
              </a:ext>
            </a:extLst>
          </p:cNvPr>
          <p:cNvSpPr>
            <a:spLocks noGrp="1"/>
          </p:cNvSpPr>
          <p:nvPr>
            <p:ph type="title"/>
          </p:nvPr>
        </p:nvSpPr>
        <p:spPr/>
        <p:txBody>
          <a:bodyPr/>
          <a:lstStyle/>
          <a:p>
            <a:r>
              <a:rPr lang="en-GB" dirty="0">
                <a:latin typeface="Century Gothic" panose="020B0502020202020204" pitchFamily="34" charset="0"/>
              </a:rPr>
              <a:t>pH and Concentration</a:t>
            </a:r>
          </a:p>
        </p:txBody>
      </p:sp>
      <p:sp>
        <p:nvSpPr>
          <p:cNvPr id="3" name="Cube 2">
            <a:extLst>
              <a:ext uri="{FF2B5EF4-FFF2-40B4-BE49-F238E27FC236}">
                <a16:creationId xmlns:a16="http://schemas.microsoft.com/office/drawing/2014/main" id="{B8A25197-9EA8-1D4E-A1DB-5F9D9E7D659C}"/>
              </a:ext>
            </a:extLst>
          </p:cNvPr>
          <p:cNvSpPr/>
          <p:nvPr/>
        </p:nvSpPr>
        <p:spPr>
          <a:xfrm>
            <a:off x="1337734" y="2633466"/>
            <a:ext cx="3860800" cy="3742267"/>
          </a:xfrm>
          <a:prstGeom prst="cub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be 3">
            <a:extLst>
              <a:ext uri="{FF2B5EF4-FFF2-40B4-BE49-F238E27FC236}">
                <a16:creationId xmlns:a16="http://schemas.microsoft.com/office/drawing/2014/main" id="{56D4E8E7-80E3-A7E1-32FA-1EB38392C47C}"/>
              </a:ext>
            </a:extLst>
          </p:cNvPr>
          <p:cNvSpPr/>
          <p:nvPr/>
        </p:nvSpPr>
        <p:spPr>
          <a:xfrm>
            <a:off x="6383867" y="2582665"/>
            <a:ext cx="3860800" cy="3742267"/>
          </a:xfrm>
          <a:prstGeom prst="cube">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81A3521-0BA5-319B-1128-AE16E0F9EA68}"/>
              </a:ext>
            </a:extLst>
          </p:cNvPr>
          <p:cNvSpPr txBox="1"/>
          <p:nvPr/>
        </p:nvSpPr>
        <p:spPr>
          <a:xfrm>
            <a:off x="1337734" y="6396335"/>
            <a:ext cx="3071675" cy="461665"/>
          </a:xfrm>
          <a:prstGeom prst="rect">
            <a:avLst/>
          </a:prstGeom>
          <a:noFill/>
        </p:spPr>
        <p:txBody>
          <a:bodyPr wrap="none" rtlCol="0">
            <a:spAutoFit/>
          </a:bodyPr>
          <a:lstStyle/>
          <a:p>
            <a:r>
              <a:rPr lang="en-US" sz="2400">
                <a:latin typeface="Century Gothic" panose="020B0502020202020204" pitchFamily="34" charset="0"/>
              </a:rPr>
              <a:t>High concentration</a:t>
            </a:r>
          </a:p>
        </p:txBody>
      </p:sp>
      <p:sp>
        <p:nvSpPr>
          <p:cNvPr id="6" name="TextBox 5">
            <a:extLst>
              <a:ext uri="{FF2B5EF4-FFF2-40B4-BE49-F238E27FC236}">
                <a16:creationId xmlns:a16="http://schemas.microsoft.com/office/drawing/2014/main" id="{3E44E96E-305D-00CD-22FB-CD82B959CA1E}"/>
              </a:ext>
            </a:extLst>
          </p:cNvPr>
          <p:cNvSpPr txBox="1"/>
          <p:nvPr/>
        </p:nvSpPr>
        <p:spPr>
          <a:xfrm>
            <a:off x="6383867" y="6375733"/>
            <a:ext cx="3007555" cy="461665"/>
          </a:xfrm>
          <a:prstGeom prst="rect">
            <a:avLst/>
          </a:prstGeom>
          <a:noFill/>
        </p:spPr>
        <p:txBody>
          <a:bodyPr wrap="none" rtlCol="0">
            <a:spAutoFit/>
          </a:bodyPr>
          <a:lstStyle/>
          <a:p>
            <a:r>
              <a:rPr lang="en-US" sz="2400">
                <a:latin typeface="Century Gothic" panose="020B0502020202020204" pitchFamily="34" charset="0"/>
              </a:rPr>
              <a:t>Low concentration</a:t>
            </a:r>
          </a:p>
        </p:txBody>
      </p:sp>
      <p:sp>
        <p:nvSpPr>
          <p:cNvPr id="7" name="Oval 6">
            <a:extLst>
              <a:ext uri="{FF2B5EF4-FFF2-40B4-BE49-F238E27FC236}">
                <a16:creationId xmlns:a16="http://schemas.microsoft.com/office/drawing/2014/main" id="{DB62422A-5788-9251-68A3-EB444A5143AC}"/>
              </a:ext>
            </a:extLst>
          </p:cNvPr>
          <p:cNvSpPr/>
          <p:nvPr/>
        </p:nvSpPr>
        <p:spPr>
          <a:xfrm>
            <a:off x="2031139" y="3943047"/>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D7F19D19-1C78-2659-D1CD-6D36BCE7BD6D}"/>
              </a:ext>
            </a:extLst>
          </p:cNvPr>
          <p:cNvSpPr/>
          <p:nvPr/>
        </p:nvSpPr>
        <p:spPr>
          <a:xfrm>
            <a:off x="4470401" y="3415102"/>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225DC0A-DCF6-18E3-1D72-62BFDF6DBE0B}"/>
              </a:ext>
            </a:extLst>
          </p:cNvPr>
          <p:cNvSpPr/>
          <p:nvPr/>
        </p:nvSpPr>
        <p:spPr>
          <a:xfrm>
            <a:off x="3877733" y="271033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6005306-5F95-D07F-23C4-7CEE9E78BE5C}"/>
              </a:ext>
            </a:extLst>
          </p:cNvPr>
          <p:cNvSpPr/>
          <p:nvPr/>
        </p:nvSpPr>
        <p:spPr>
          <a:xfrm>
            <a:off x="3005667" y="2879803"/>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1B7EED7-38D4-26DA-38AA-7CD4D1BC24D1}"/>
              </a:ext>
            </a:extLst>
          </p:cNvPr>
          <p:cNvSpPr/>
          <p:nvPr/>
        </p:nvSpPr>
        <p:spPr>
          <a:xfrm>
            <a:off x="2218268" y="2686535"/>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611127-1F0E-03FE-2864-D891ED198F57}"/>
              </a:ext>
            </a:extLst>
          </p:cNvPr>
          <p:cNvSpPr/>
          <p:nvPr/>
        </p:nvSpPr>
        <p:spPr>
          <a:xfrm>
            <a:off x="1388534" y="5056999"/>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F015DBB-5812-2C9E-B2B4-964417516656}"/>
              </a:ext>
            </a:extLst>
          </p:cNvPr>
          <p:cNvSpPr/>
          <p:nvPr/>
        </p:nvSpPr>
        <p:spPr>
          <a:xfrm>
            <a:off x="3564467" y="5717499"/>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EE76A78-D2A8-CBB7-0275-E75C5CDE5D38}"/>
              </a:ext>
            </a:extLst>
          </p:cNvPr>
          <p:cNvSpPr/>
          <p:nvPr/>
        </p:nvSpPr>
        <p:spPr>
          <a:xfrm>
            <a:off x="9550400" y="4991331"/>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673CE1F-7883-B5B9-64EA-785CF470C77F}"/>
              </a:ext>
            </a:extLst>
          </p:cNvPr>
          <p:cNvSpPr/>
          <p:nvPr/>
        </p:nvSpPr>
        <p:spPr>
          <a:xfrm>
            <a:off x="8119534" y="2747968"/>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6DF1C409-FE60-BC26-597B-2151529B9B3B}"/>
              </a:ext>
            </a:extLst>
          </p:cNvPr>
          <p:cNvSpPr/>
          <p:nvPr/>
        </p:nvSpPr>
        <p:spPr>
          <a:xfrm>
            <a:off x="3564467" y="3709268"/>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8DB1E9E-CF9D-A2DC-80A1-6BB3976ADC1C}"/>
              </a:ext>
            </a:extLst>
          </p:cNvPr>
          <p:cNvSpPr/>
          <p:nvPr/>
        </p:nvSpPr>
        <p:spPr>
          <a:xfrm>
            <a:off x="8398934" y="4089935"/>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F2C6C06-3947-6A07-2276-38B8A83ECEC4}"/>
              </a:ext>
            </a:extLst>
          </p:cNvPr>
          <p:cNvSpPr/>
          <p:nvPr/>
        </p:nvSpPr>
        <p:spPr>
          <a:xfrm>
            <a:off x="7179734" y="4936399"/>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498631BE-62FC-0398-EBDC-727FA973CEC1}"/>
              </a:ext>
            </a:extLst>
          </p:cNvPr>
          <p:cNvSpPr/>
          <p:nvPr/>
        </p:nvSpPr>
        <p:spPr>
          <a:xfrm>
            <a:off x="6654801" y="3856333"/>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484EBC1-DFCC-9CA9-1C02-F86A1652212A}"/>
              </a:ext>
            </a:extLst>
          </p:cNvPr>
          <p:cNvSpPr/>
          <p:nvPr/>
        </p:nvSpPr>
        <p:spPr>
          <a:xfrm>
            <a:off x="2759271" y="5141202"/>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5D12C67-DBDF-945C-E120-5C0D70845D45}"/>
              </a:ext>
            </a:extLst>
          </p:cNvPr>
          <p:cNvSpPr/>
          <p:nvPr/>
        </p:nvSpPr>
        <p:spPr>
          <a:xfrm>
            <a:off x="2336800" y="4557668"/>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0C89B9E-E042-21B1-1D1D-1ED8A3DB7685}"/>
              </a:ext>
            </a:extLst>
          </p:cNvPr>
          <p:cNvSpPr/>
          <p:nvPr/>
        </p:nvSpPr>
        <p:spPr>
          <a:xfrm>
            <a:off x="3556000" y="4519365"/>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A69F90E-D0D4-7A85-B0FE-AE87973A92E0}"/>
              </a:ext>
            </a:extLst>
          </p:cNvPr>
          <p:cNvSpPr/>
          <p:nvPr/>
        </p:nvSpPr>
        <p:spPr>
          <a:xfrm>
            <a:off x="4409409" y="5124017"/>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7B32B17-B403-68E6-5619-23A345E2A5C0}"/>
              </a:ext>
            </a:extLst>
          </p:cNvPr>
          <p:cNvSpPr/>
          <p:nvPr/>
        </p:nvSpPr>
        <p:spPr>
          <a:xfrm>
            <a:off x="4428066" y="4448851"/>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E5D7025-2DD4-14FF-6B8B-C81B34E33604}"/>
              </a:ext>
            </a:extLst>
          </p:cNvPr>
          <p:cNvSpPr/>
          <p:nvPr/>
        </p:nvSpPr>
        <p:spPr>
          <a:xfrm>
            <a:off x="2912533" y="3856333"/>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A314082-01AA-4899-444B-853CBCA55073}"/>
              </a:ext>
            </a:extLst>
          </p:cNvPr>
          <p:cNvSpPr/>
          <p:nvPr/>
        </p:nvSpPr>
        <p:spPr>
          <a:xfrm>
            <a:off x="1472339" y="5701613"/>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A02BB94-C0E2-A18C-5300-5A33A49E8465}"/>
              </a:ext>
            </a:extLst>
          </p:cNvPr>
          <p:cNvSpPr/>
          <p:nvPr/>
        </p:nvSpPr>
        <p:spPr>
          <a:xfrm>
            <a:off x="1998135" y="5334101"/>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368B5F7-12D8-C983-B28B-0B65FCCDD004}"/>
              </a:ext>
            </a:extLst>
          </p:cNvPr>
          <p:cNvSpPr/>
          <p:nvPr/>
        </p:nvSpPr>
        <p:spPr>
          <a:xfrm>
            <a:off x="2877805" y="5736600"/>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6A49792-C71F-FFDB-A45A-4239BEFB903B}"/>
              </a:ext>
            </a:extLst>
          </p:cNvPr>
          <p:cNvSpPr/>
          <p:nvPr/>
        </p:nvSpPr>
        <p:spPr>
          <a:xfrm>
            <a:off x="1397002" y="3875286"/>
            <a:ext cx="558800" cy="58833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E149D308-4DAF-2E3F-1DC8-36F8B2B65577}"/>
              </a:ext>
            </a:extLst>
          </p:cNvPr>
          <p:cNvSpPr txBox="1"/>
          <p:nvPr/>
        </p:nvSpPr>
        <p:spPr>
          <a:xfrm>
            <a:off x="355601" y="825934"/>
            <a:ext cx="7207422" cy="1938992"/>
          </a:xfrm>
          <a:prstGeom prst="rect">
            <a:avLst/>
          </a:prstGeom>
          <a:noFill/>
        </p:spPr>
        <p:txBody>
          <a:bodyPr wrap="none" rtlCol="0">
            <a:spAutoFit/>
          </a:bodyPr>
          <a:lstStyle/>
          <a:p>
            <a:pPr marL="342900" indent="-342900">
              <a:buFont typeface="Arial" panose="020B0604020202020204" pitchFamily="34" charset="0"/>
              <a:buChar char="•"/>
            </a:pPr>
            <a:r>
              <a:rPr lang="en-GB" sz="2400" dirty="0">
                <a:latin typeface="Century Gothic" panose="020B0502020202020204" pitchFamily="34" charset="0"/>
              </a:rPr>
              <a:t>Higher concentration of acid molecules</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Greater concentration of hydrogen (H</a:t>
            </a:r>
            <a:r>
              <a:rPr lang="en-GB" sz="2400" baseline="30000" dirty="0">
                <a:latin typeface="Century Gothic" panose="020B0502020202020204" pitchFamily="34" charset="0"/>
              </a:rPr>
              <a:t>+</a:t>
            </a:r>
            <a:r>
              <a:rPr lang="en-GB" sz="2400" dirty="0">
                <a:latin typeface="Century Gothic" panose="020B0502020202020204" pitchFamily="34" charset="0"/>
              </a:rPr>
              <a:t>) ions</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Lower pH</a:t>
            </a:r>
          </a:p>
        </p:txBody>
      </p:sp>
    </p:spTree>
    <p:extLst>
      <p:ext uri="{BB962C8B-B14F-4D97-AF65-F5344CB8AC3E}">
        <p14:creationId xmlns:p14="http://schemas.microsoft.com/office/powerpoint/2010/main" val="326479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fade">
                                      <p:cBhvr>
                                        <p:cTn id="46" dur="500"/>
                                        <p:tgtEl>
                                          <p:spTgt spid="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animEffect transition="in" filter="fade">
                                      <p:cBhvr>
                                        <p:cTn id="75" dur="500"/>
                                        <p:tgtEl>
                                          <p:spTgt spid="14"/>
                                        </p:tgtEl>
                                      </p:cBhvr>
                                    </p:animEffec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nodeType="clickEffect">
                                  <p:stCondLst>
                                    <p:cond delay="0"/>
                                  </p:stCondLst>
                                  <p:childTnLst>
                                    <p:set>
                                      <p:cBhvr>
                                        <p:cTn id="79"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nodeType="clickEffect">
                                  <p:stCondLst>
                                    <p:cond delay="0"/>
                                  </p:stCondLst>
                                  <p:childTnLst>
                                    <p:set>
                                      <p:cBhvr>
                                        <p:cTn id="83"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F8DF14CD-FE4E-4B91-BA7F-219603BF8673}">
  <ds:schemaRefs>
    <ds:schemaRef ds:uri="http://purl.org/dc/elements/1.1/"/>
    <ds:schemaRef ds:uri="http://www.w3.org/XML/1998/namespace"/>
    <ds:schemaRef ds:uri="http://schemas.microsoft.com/office/2006/metadata/properties"/>
    <ds:schemaRef ds:uri="http://schemas.openxmlformats.org/package/2006/metadata/core-properties"/>
    <ds:schemaRef ds:uri="http://purl.org/dc/terms/"/>
    <ds:schemaRef ds:uri="http://purl.org/dc/dcmitype/"/>
    <ds:schemaRef ds:uri="http://schemas.microsoft.com/office/2006/documentManagement/types"/>
    <ds:schemaRef ds:uri="http://schemas.microsoft.com/office/infopath/2007/PartnerControls"/>
    <ds:schemaRef ds:uri="e7f29ac3-c74a-46a7-9e80-ec6458dc319f"/>
    <ds:schemaRef ds:uri="9dd66dd2-dc2f-4e10-8286-f1da66314693"/>
  </ds:schemaRefs>
</ds:datastoreItem>
</file>

<file path=customXml/itemProps3.xml><?xml version="1.0" encoding="utf-8"?>
<ds:datastoreItem xmlns:ds="http://schemas.openxmlformats.org/officeDocument/2006/customXml" ds:itemID="{1AA7D124-D24D-470C-8572-EFD55E9E5F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2538</TotalTime>
  <Words>6716</Words>
  <Application>Microsoft Macintosh PowerPoint</Application>
  <PresentationFormat>Widescreen</PresentationFormat>
  <Paragraphs>585</Paragraphs>
  <Slides>31</Slides>
  <Notes>26</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PowerPoint Presentation</vt:lpstr>
      <vt:lpstr>PowerPoint Presentation</vt:lpstr>
      <vt:lpstr>PowerPoint Presentation</vt:lpstr>
      <vt:lpstr>C4.3.14</vt:lpstr>
      <vt:lpstr>PowerPoint Presentation</vt:lpstr>
      <vt:lpstr>This is the fix-it portion of the lesson</vt:lpstr>
      <vt:lpstr>pH</vt:lpstr>
      <vt:lpstr>pH and Concentration</vt:lpstr>
      <vt:lpstr>Unusual scales</vt:lpstr>
      <vt:lpstr>PowerPoint Presentation</vt:lpstr>
      <vt:lpstr>Comparing pH</vt:lpstr>
      <vt:lpstr>pH and Strength</vt:lpstr>
      <vt:lpstr>Weak Acids</vt:lpstr>
      <vt:lpstr>H+ ions and concentration</vt:lpstr>
      <vt:lpstr>Is this correct?</vt:lpstr>
      <vt:lpstr>Can you explain the difference between these two terms?</vt:lpstr>
      <vt:lpstr>True or false?</vt:lpstr>
      <vt:lpstr>Explaining pH difference</vt:lpstr>
      <vt:lpstr>Drill</vt:lpstr>
      <vt:lpstr>Drill answers</vt:lpstr>
      <vt:lpstr>I: Explain: to use scientific understanding to make something clear or state the reason for something happening</vt:lpstr>
      <vt:lpstr>We: Explain: to use scientific understanding to make something clear or state the reason for something happening</vt:lpstr>
      <vt:lpstr>You: Explain: to use scientific understanding to make something clear or state the reason for something happening</vt:lpstr>
      <vt:lpstr>Activity</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372</cp:revision>
  <dcterms:created xsi:type="dcterms:W3CDTF">2019-03-21T11:24:14Z</dcterms:created>
  <dcterms:modified xsi:type="dcterms:W3CDTF">2025-02-03T13:37:38Z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